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12192000"/>
  <p:embeddedFontLst>
    <p:embeddedFont>
      <p:font typeface="MiSans" panose="020B0604020202020204" charset="-122"/>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41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pg.png"/>
          <p:cNvPicPr>
            <a:picLocks noChangeAspect="1"/>
          </p:cNvPicPr>
          <p:nvPr/>
        </p:nvPicPr>
        <p:blipFill>
          <a:blip r:embed="rId3"/>
          <a:srcRect l="3" r="3"/>
          <a:stretch/>
        </p:blipFill>
        <p:spPr>
          <a:xfrm>
            <a:off x="-15875" y="-4445"/>
            <a:ext cx="12233910" cy="6859905"/>
          </a:xfrm>
          <a:prstGeom prst="rect">
            <a:avLst/>
          </a:prstGeom>
        </p:spPr>
      </p:pic>
      <p:sp>
        <p:nvSpPr>
          <p:cNvPr id="3" name="Text 0"/>
          <p:cNvSpPr/>
          <p:nvPr/>
        </p:nvSpPr>
        <p:spPr>
          <a:xfrm>
            <a:off x="2842895" y="2765425"/>
            <a:ext cx="6506210" cy="736600"/>
          </a:xfrm>
          <a:prstGeom prst="rect">
            <a:avLst/>
          </a:prstGeom>
          <a:noFill/>
          <a:ln/>
        </p:spPr>
        <p:txBody>
          <a:bodyPr wrap="square" lIns="91440" tIns="45720" rIns="91440" bIns="45720" rtlCol="0" anchor="t">
            <a:spAutoFit/>
          </a:bodyPr>
          <a:lstStyle/>
          <a:p>
            <a:pPr algn="ctr">
              <a:lnSpc>
                <a:spcPct val="100000"/>
              </a:lnSpc>
            </a:pPr>
            <a:r>
              <a:rPr lang="en-US" sz="4800" b="1" dirty="0">
                <a:solidFill>
                  <a:srgbClr val="FFFFFF"/>
                </a:solidFill>
                <a:latin typeface="MiSans" pitchFamily="34" charset="0"/>
                <a:ea typeface="MiSans" pitchFamily="34" charset="-122"/>
                <a:cs typeface="MiSans" pitchFamily="34" charset="-120"/>
              </a:rPr>
              <a:t>AI for Students</a:t>
            </a:r>
            <a:endParaRPr lang="en-US" sz="1600" dirty="0"/>
          </a:p>
        </p:txBody>
      </p:sp>
      <p:sp>
        <p:nvSpPr>
          <p:cNvPr id="4" name="Shape 1"/>
          <p:cNvSpPr/>
          <p:nvPr/>
        </p:nvSpPr>
        <p:spPr>
          <a:xfrm>
            <a:off x="4926958" y="4684395"/>
            <a:ext cx="2337402" cy="502920"/>
          </a:xfrm>
          <a:prstGeom prst="roundRect">
            <a:avLst>
              <a:gd name="adj" fmla="val 50000"/>
            </a:avLst>
          </a:prstGeom>
          <a:solidFill>
            <a:srgbClr val="000000">
              <a:alpha val="0"/>
            </a:srgbClr>
          </a:solidFill>
          <a:ln w="19050">
            <a:solidFill>
              <a:srgbClr val="FFFFFF"/>
            </a:solidFill>
            <a:prstDash val="solid"/>
          </a:ln>
        </p:spPr>
      </p:sp>
      <p:sp>
        <p:nvSpPr>
          <p:cNvPr id="5" name="Text 2"/>
          <p:cNvSpPr/>
          <p:nvPr/>
        </p:nvSpPr>
        <p:spPr>
          <a:xfrm>
            <a:off x="4926958" y="4684395"/>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4889500" y="4736465"/>
            <a:ext cx="2413000" cy="40011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Sean Wong</a:t>
            </a:r>
            <a:endParaRPr lang="en-US" sz="1600" dirty="0"/>
          </a:p>
        </p:txBody>
      </p:sp>
      <p:sp>
        <p:nvSpPr>
          <p:cNvPr id="7" name="Shape 4"/>
          <p:cNvSpPr/>
          <p:nvPr/>
        </p:nvSpPr>
        <p:spPr>
          <a:xfrm>
            <a:off x="4926958" y="5387340"/>
            <a:ext cx="2337402" cy="502920"/>
          </a:xfrm>
          <a:prstGeom prst="roundRect">
            <a:avLst>
              <a:gd name="adj" fmla="val 50000"/>
            </a:avLst>
          </a:prstGeom>
          <a:solidFill>
            <a:srgbClr val="000000">
              <a:alpha val="0"/>
            </a:srgbClr>
          </a:solidFill>
          <a:ln w="19050">
            <a:solidFill>
              <a:srgbClr val="FFFFFF"/>
            </a:solidFill>
            <a:prstDash val="solid"/>
          </a:ln>
        </p:spPr>
      </p:sp>
      <p:sp>
        <p:nvSpPr>
          <p:cNvPr id="8" name="Text 5"/>
          <p:cNvSpPr/>
          <p:nvPr/>
        </p:nvSpPr>
        <p:spPr>
          <a:xfrm>
            <a:off x="4926958" y="5387340"/>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4889500" y="5439410"/>
            <a:ext cx="2413000"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Writing &amp; STEM Help</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03</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Polishes Essays Fast</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29945" y="1796415"/>
            <a:ext cx="4509135" cy="4420870"/>
          </a:xfrm>
          <a:prstGeom prst="roundRect">
            <a:avLst>
              <a:gd name="adj" fmla="val 6829"/>
            </a:avLst>
          </a:prstGeom>
          <a:solidFill>
            <a:srgbClr val="D3BDA6"/>
          </a:solidFill>
          <a:ln/>
        </p:spPr>
      </p:sp>
      <p:sp>
        <p:nvSpPr>
          <p:cNvPr id="20" name="Text 18"/>
          <p:cNvSpPr/>
          <p:nvPr/>
        </p:nvSpPr>
        <p:spPr>
          <a:xfrm>
            <a:off x="829945" y="1796415"/>
            <a:ext cx="4509135" cy="442087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5-d3ce478s8jdo4os5dcu0.png"/>
          <p:cNvPicPr>
            <a:picLocks noChangeAspect="1"/>
          </p:cNvPicPr>
          <p:nvPr/>
        </p:nvPicPr>
        <p:blipFill>
          <a:blip r:embed="rId3"/>
          <a:stretch>
            <a:fillRect/>
          </a:stretch>
        </p:blipFill>
        <p:spPr>
          <a:xfrm>
            <a:off x="3938905" y="1920875"/>
            <a:ext cx="1304290" cy="1036320"/>
          </a:xfrm>
          <a:prstGeom prst="rect">
            <a:avLst/>
          </a:prstGeom>
        </p:spPr>
      </p:pic>
      <p:sp>
        <p:nvSpPr>
          <p:cNvPr id="22" name="Shape 19"/>
          <p:cNvSpPr/>
          <p:nvPr/>
        </p:nvSpPr>
        <p:spPr>
          <a:xfrm>
            <a:off x="1014095" y="2801620"/>
            <a:ext cx="4140835" cy="3225800"/>
          </a:xfrm>
          <a:prstGeom prst="roundRect">
            <a:avLst>
              <a:gd name="adj" fmla="val 6829"/>
            </a:avLst>
          </a:prstGeom>
          <a:solidFill>
            <a:srgbClr val="FFFFFF"/>
          </a:solidFill>
          <a:ln/>
        </p:spPr>
      </p:sp>
      <p:sp>
        <p:nvSpPr>
          <p:cNvPr id="23" name="Text 20"/>
          <p:cNvSpPr/>
          <p:nvPr/>
        </p:nvSpPr>
        <p:spPr>
          <a:xfrm>
            <a:off x="1014095" y="2801620"/>
            <a:ext cx="4140835" cy="322580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047105" y="1796415"/>
            <a:ext cx="4509135" cy="4420870"/>
          </a:xfrm>
          <a:prstGeom prst="roundRect">
            <a:avLst>
              <a:gd name="adj" fmla="val 6829"/>
            </a:avLst>
          </a:prstGeom>
          <a:solidFill>
            <a:srgbClr val="D3BDA6"/>
          </a:solidFill>
          <a:ln/>
        </p:spPr>
      </p:sp>
      <p:sp>
        <p:nvSpPr>
          <p:cNvPr id="25" name="Text 22"/>
          <p:cNvSpPr/>
          <p:nvPr/>
        </p:nvSpPr>
        <p:spPr>
          <a:xfrm>
            <a:off x="6047105" y="1796415"/>
            <a:ext cx="4509135" cy="4420870"/>
          </a:xfrm>
          <a:prstGeom prst="rect">
            <a:avLst/>
          </a:prstGeom>
          <a:noFill/>
          <a:ln/>
        </p:spPr>
        <p:txBody>
          <a:bodyPr wrap="square" lIns="45720" tIns="91440" rIns="91440" bIns="45720" rtlCol="0" anchor="ctr"/>
          <a:lstStyle/>
          <a:p>
            <a:pPr>
              <a:lnSpc>
                <a:spcPct val="100000"/>
              </a:lnSpc>
            </a:pPr>
            <a:endParaRPr lang="en-US" sz="1600" dirty="0"/>
          </a:p>
        </p:txBody>
      </p:sp>
      <p:pic>
        <p:nvPicPr>
          <p:cNvPr id="26" name="Image 1" descr="https://kimi-img.moonshot.cn/pub/slides/slides_tmpl/image/25-09-28-15:22:05-d3ce478s8jdo4os5dcv0.png"/>
          <p:cNvPicPr>
            <a:picLocks noChangeAspect="1"/>
          </p:cNvPicPr>
          <p:nvPr/>
        </p:nvPicPr>
        <p:blipFill>
          <a:blip r:embed="rId4"/>
          <a:stretch>
            <a:fillRect/>
          </a:stretch>
        </p:blipFill>
        <p:spPr>
          <a:xfrm>
            <a:off x="9154795" y="1920875"/>
            <a:ext cx="1304290" cy="1036320"/>
          </a:xfrm>
          <a:prstGeom prst="rect">
            <a:avLst/>
          </a:prstGeom>
        </p:spPr>
      </p:pic>
      <p:sp>
        <p:nvSpPr>
          <p:cNvPr id="27" name="Shape 23"/>
          <p:cNvSpPr/>
          <p:nvPr/>
        </p:nvSpPr>
        <p:spPr>
          <a:xfrm>
            <a:off x="6231255" y="2801620"/>
            <a:ext cx="4140835" cy="3225800"/>
          </a:xfrm>
          <a:prstGeom prst="roundRect">
            <a:avLst>
              <a:gd name="adj" fmla="val 6829"/>
            </a:avLst>
          </a:prstGeom>
          <a:solidFill>
            <a:srgbClr val="FFFFFF"/>
          </a:solidFill>
          <a:ln/>
        </p:spPr>
      </p:sp>
      <p:sp>
        <p:nvSpPr>
          <p:cNvPr id="28" name="Text 24"/>
          <p:cNvSpPr/>
          <p:nvPr/>
        </p:nvSpPr>
        <p:spPr>
          <a:xfrm>
            <a:off x="6231255" y="2801620"/>
            <a:ext cx="4140835" cy="322580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Text 25"/>
          <p:cNvSpPr/>
          <p:nvPr/>
        </p:nvSpPr>
        <p:spPr>
          <a:xfrm>
            <a:off x="1195705" y="1984375"/>
            <a:ext cx="2902585" cy="7747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Grammar and Style Correction</a:t>
            </a:r>
            <a:endParaRPr lang="en-US" sz="1600" dirty="0"/>
          </a:p>
        </p:txBody>
      </p:sp>
      <p:sp>
        <p:nvSpPr>
          <p:cNvPr id="30" name="Text 26"/>
          <p:cNvSpPr/>
          <p:nvPr/>
        </p:nvSpPr>
        <p:spPr>
          <a:xfrm>
            <a:off x="1195705" y="2924175"/>
            <a:ext cx="3778250" cy="2853134"/>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Grammarly and Word Copilot correct grammar, spelling, and style errors in student essays. These tools ensure that writing is clear, concise, and free from mechanical errors, helping students focus on content and argument structure.</a:t>
            </a:r>
            <a:endParaRPr lang="en-US" sz="1600" dirty="0"/>
          </a:p>
        </p:txBody>
      </p:sp>
      <p:sp>
        <p:nvSpPr>
          <p:cNvPr id="31" name="Text 27"/>
          <p:cNvSpPr/>
          <p:nvPr/>
        </p:nvSpPr>
        <p:spPr>
          <a:xfrm>
            <a:off x="6412865" y="1984375"/>
            <a:ext cx="2902585" cy="7747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Creative Writing Assistance</a:t>
            </a:r>
            <a:endParaRPr lang="en-US" sz="1600" dirty="0"/>
          </a:p>
        </p:txBody>
      </p:sp>
      <p:sp>
        <p:nvSpPr>
          <p:cNvPr id="32" name="Text 28"/>
          <p:cNvSpPr/>
          <p:nvPr/>
        </p:nvSpPr>
        <p:spPr>
          <a:xfrm>
            <a:off x="6412865" y="2924175"/>
            <a:ext cx="3778250" cy="2496542"/>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AI tools like ChatGPT provide creative writing prompts and brainstorming ideas. They help students overcome writer's block and generate unique content, enhancing their overall writing experience.</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Solves Problems Stepwise</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64870" y="2615164"/>
            <a:ext cx="533125" cy="0"/>
          </a:xfrm>
          <a:prstGeom prst="line">
            <a:avLst/>
          </a:prstGeom>
          <a:noFill/>
          <a:ln w="25400">
            <a:solidFill>
              <a:srgbClr val="DBB479"/>
            </a:solidFill>
            <a:prstDash val="solid"/>
            <a:headEnd type="none"/>
            <a:tailEnd type="none"/>
          </a:ln>
        </p:spPr>
      </p:sp>
      <p:pic>
        <p:nvPicPr>
          <p:cNvPr id="20" name="Image 0" descr="https://kimi-img.moonshot.cn/pub/slides/slides_tmpl/image/25-09-28-15:22:09-d3ce488s8jdo4os5dd6g.png"/>
          <p:cNvPicPr>
            <a:picLocks noChangeAspect="1"/>
          </p:cNvPicPr>
          <p:nvPr/>
        </p:nvPicPr>
        <p:blipFill>
          <a:blip r:embed="rId3"/>
          <a:srcRect t="46" b="46"/>
          <a:stretch/>
        </p:blipFill>
        <p:spPr>
          <a:xfrm>
            <a:off x="779145" y="4210050"/>
            <a:ext cx="4140200" cy="1867535"/>
          </a:xfrm>
          <a:prstGeom prst="rect">
            <a:avLst/>
          </a:prstGeom>
        </p:spPr>
      </p:pic>
      <p:sp>
        <p:nvSpPr>
          <p:cNvPr id="21" name="Shape 18"/>
          <p:cNvSpPr/>
          <p:nvPr/>
        </p:nvSpPr>
        <p:spPr>
          <a:xfrm>
            <a:off x="5326380" y="1670685"/>
            <a:ext cx="2895600" cy="4476750"/>
          </a:xfrm>
          <a:prstGeom prst="roundRect">
            <a:avLst>
              <a:gd name="adj" fmla="val 4166"/>
            </a:avLst>
          </a:prstGeom>
          <a:solidFill>
            <a:srgbClr val="000000">
              <a:alpha val="0"/>
            </a:srgbClr>
          </a:solidFill>
          <a:ln w="19050">
            <a:solidFill>
              <a:srgbClr val="D3BDA6"/>
            </a:solidFill>
            <a:prstDash val="solid"/>
          </a:ln>
        </p:spPr>
      </p:sp>
      <p:sp>
        <p:nvSpPr>
          <p:cNvPr id="22" name="Text 19"/>
          <p:cNvSpPr/>
          <p:nvPr/>
        </p:nvSpPr>
        <p:spPr>
          <a:xfrm>
            <a:off x="5326380" y="1670685"/>
            <a:ext cx="2895600" cy="447675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a:off x="5326380" y="1778000"/>
            <a:ext cx="2895600" cy="419735"/>
          </a:xfrm>
          <a:prstGeom prst="roundRect">
            <a:avLst>
              <a:gd name="adj" fmla="val 4166"/>
            </a:avLst>
          </a:prstGeom>
          <a:solidFill>
            <a:srgbClr val="D3BDA6"/>
          </a:solidFill>
          <a:ln w="19050">
            <a:solidFill>
              <a:srgbClr val="D3BDA6"/>
            </a:solidFill>
            <a:prstDash val="solid"/>
          </a:ln>
        </p:spPr>
      </p:sp>
      <p:sp>
        <p:nvSpPr>
          <p:cNvPr id="24" name="Text 21"/>
          <p:cNvSpPr/>
          <p:nvPr/>
        </p:nvSpPr>
        <p:spPr>
          <a:xfrm>
            <a:off x="5326380" y="1778000"/>
            <a:ext cx="2895600" cy="41973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a:off x="8399780" y="1670685"/>
            <a:ext cx="2895600" cy="4476750"/>
          </a:xfrm>
          <a:prstGeom prst="roundRect">
            <a:avLst>
              <a:gd name="adj" fmla="val 4166"/>
            </a:avLst>
          </a:prstGeom>
          <a:solidFill>
            <a:srgbClr val="000000">
              <a:alpha val="0"/>
            </a:srgbClr>
          </a:solidFill>
          <a:ln w="19050">
            <a:solidFill>
              <a:srgbClr val="D3BDA6"/>
            </a:solidFill>
            <a:prstDash val="solid"/>
          </a:ln>
        </p:spPr>
      </p:sp>
      <p:sp>
        <p:nvSpPr>
          <p:cNvPr id="26" name="Text 23"/>
          <p:cNvSpPr/>
          <p:nvPr/>
        </p:nvSpPr>
        <p:spPr>
          <a:xfrm>
            <a:off x="8399780" y="1670685"/>
            <a:ext cx="2895600" cy="447675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a:off x="8399780" y="1778000"/>
            <a:ext cx="2895600" cy="419735"/>
          </a:xfrm>
          <a:prstGeom prst="roundRect">
            <a:avLst>
              <a:gd name="adj" fmla="val 4166"/>
            </a:avLst>
          </a:prstGeom>
          <a:solidFill>
            <a:srgbClr val="D3BDA6"/>
          </a:solidFill>
          <a:ln w="19050">
            <a:solidFill>
              <a:srgbClr val="D3BDA6"/>
            </a:solidFill>
            <a:prstDash val="solid"/>
          </a:ln>
        </p:spPr>
      </p:sp>
      <p:sp>
        <p:nvSpPr>
          <p:cNvPr id="28" name="Text 25"/>
          <p:cNvSpPr/>
          <p:nvPr/>
        </p:nvSpPr>
        <p:spPr>
          <a:xfrm>
            <a:off x="8399780" y="1778000"/>
            <a:ext cx="2895600" cy="41973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Text 26"/>
          <p:cNvSpPr/>
          <p:nvPr/>
        </p:nvSpPr>
        <p:spPr>
          <a:xfrm>
            <a:off x="736600" y="1649730"/>
            <a:ext cx="4249420"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D3BDA6"/>
                </a:solidFill>
                <a:latin typeface="MiSans" pitchFamily="34" charset="0"/>
                <a:ea typeface="MiSans" pitchFamily="34" charset="-122"/>
                <a:cs typeface="MiSans" pitchFamily="34" charset="-120"/>
              </a:rPr>
              <a:t>Step-by-Step Solutions</a:t>
            </a:r>
            <a:endParaRPr lang="en-US" sz="1600" dirty="0"/>
          </a:p>
        </p:txBody>
      </p:sp>
      <p:sp>
        <p:nvSpPr>
          <p:cNvPr id="30" name="Text 27"/>
          <p:cNvSpPr/>
          <p:nvPr/>
        </p:nvSpPr>
        <p:spPr>
          <a:xfrm>
            <a:off x="736600" y="2667635"/>
            <a:ext cx="428244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Wolfram Alpha and Khan Academy AI provide step-by-step solutions to complex math and science problems. These tools break down problems into manageable steps, helping students understand the reasoning behind each solution.</a:t>
            </a:r>
            <a:endParaRPr lang="en-US" sz="1600" dirty="0"/>
          </a:p>
        </p:txBody>
      </p:sp>
      <p:sp>
        <p:nvSpPr>
          <p:cNvPr id="31" name="Text 28"/>
          <p:cNvSpPr/>
          <p:nvPr/>
        </p:nvSpPr>
        <p:spPr>
          <a:xfrm>
            <a:off x="5518150" y="2487930"/>
            <a:ext cx="2540577"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Interactive Learning</a:t>
            </a:r>
            <a:endParaRPr lang="en-US" sz="1600" dirty="0"/>
          </a:p>
        </p:txBody>
      </p:sp>
      <p:sp>
        <p:nvSpPr>
          <p:cNvPr id="32" name="Text 29"/>
          <p:cNvSpPr/>
          <p:nvPr/>
        </p:nvSpPr>
        <p:spPr>
          <a:xfrm>
            <a:off x="5518150" y="3251835"/>
            <a:ext cx="2541270" cy="2286992"/>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tools offer interactive explanations and visualizations, making it easier for students to grasp complex concepts. This interactive approach enhances learning and retention.</a:t>
            </a:r>
            <a:endParaRPr lang="en-US" sz="1600" dirty="0"/>
          </a:p>
        </p:txBody>
      </p:sp>
      <p:sp>
        <p:nvSpPr>
          <p:cNvPr id="33" name="Text 30"/>
          <p:cNvSpPr/>
          <p:nvPr/>
        </p:nvSpPr>
        <p:spPr>
          <a:xfrm>
            <a:off x="8591550" y="2487930"/>
            <a:ext cx="2540577"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Homework Verification</a:t>
            </a:r>
            <a:endParaRPr lang="en-US" sz="1600" dirty="0"/>
          </a:p>
        </p:txBody>
      </p:sp>
      <p:sp>
        <p:nvSpPr>
          <p:cNvPr id="34" name="Text 31"/>
          <p:cNvSpPr/>
          <p:nvPr/>
        </p:nvSpPr>
        <p:spPr>
          <a:xfrm>
            <a:off x="8591550" y="3251835"/>
            <a:ext cx="2541270" cy="200104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Students can use AI to verify their homework solutions, ensuring accuracy and understanding. This feature helps students identify and correct mistakes, improving their problem-solving skills.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Planning &amp; Collaboration</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04</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542530" y="-25400"/>
            <a:ext cx="4662170" cy="6883400"/>
          </a:xfrm>
          <a:prstGeom prst="rect">
            <a:avLst/>
          </a:prstGeom>
          <a:gradFill flip="none" rotWithShape="1">
            <a:gsLst>
              <a:gs pos="0">
                <a:srgbClr val="D3BDA6"/>
              </a:gs>
              <a:gs pos="100000">
                <a:srgbClr val="BFA492"/>
              </a:gs>
            </a:gsLst>
            <a:lin ang="2700000" scaled="1"/>
          </a:gradFill>
          <a:ln/>
        </p:spPr>
      </p:sp>
      <p:sp>
        <p:nvSpPr>
          <p:cNvPr id="11" name="Text 9"/>
          <p:cNvSpPr/>
          <p:nvPr/>
        </p:nvSpPr>
        <p:spPr>
          <a:xfrm>
            <a:off x="7542530" y="-25400"/>
            <a:ext cx="4662170" cy="68834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592138"/>
            <a:ext cx="351155" cy="43815"/>
          </a:xfrm>
          <a:prstGeom prst="roundRect">
            <a:avLst>
              <a:gd name="adj" fmla="val 50000"/>
            </a:avLst>
          </a:prstGeom>
          <a:solidFill>
            <a:srgbClr val="FFFFFF"/>
          </a:solidFill>
          <a:ln/>
        </p:spPr>
      </p:sp>
      <p:sp>
        <p:nvSpPr>
          <p:cNvPr id="13" name="Text 11"/>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712153"/>
            <a:ext cx="351155" cy="43815"/>
          </a:xfrm>
          <a:prstGeom prst="roundRect">
            <a:avLst>
              <a:gd name="adj" fmla="val 50000"/>
            </a:avLst>
          </a:prstGeom>
          <a:solidFill>
            <a:srgbClr val="FFFFFF"/>
          </a:solidFill>
          <a:ln/>
        </p:spPr>
      </p:sp>
      <p:sp>
        <p:nvSpPr>
          <p:cNvPr id="15" name="Text 13"/>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1456035" y="832168"/>
            <a:ext cx="351155" cy="43815"/>
          </a:xfrm>
          <a:prstGeom prst="roundRect">
            <a:avLst>
              <a:gd name="adj" fmla="val 50000"/>
            </a:avLst>
          </a:prstGeom>
          <a:solidFill>
            <a:srgbClr val="FFFFFF"/>
          </a:solidFill>
          <a:ln/>
        </p:spPr>
      </p:sp>
      <p:sp>
        <p:nvSpPr>
          <p:cNvPr id="17" name="Text 15"/>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Builds Adaptive Study Plans</a:t>
            </a:r>
            <a:endParaRPr lang="en-US" sz="1600" dirty="0"/>
          </a:p>
        </p:txBody>
      </p:sp>
      <p:pic>
        <p:nvPicPr>
          <p:cNvPr id="19" name="Image 0" descr="https://kimi-img.moonshot.cn/pub/slides/slides_tmpl/image/25-09-28-15:22:03-d3ce46os8jdo4os5dcr0.jpg"/>
          <p:cNvPicPr>
            <a:picLocks noChangeAspect="1"/>
          </p:cNvPicPr>
          <p:nvPr/>
        </p:nvPicPr>
        <p:blipFill>
          <a:blip r:embed="rId3"/>
          <a:srcRect l="16" r="16"/>
          <a:stretch/>
        </p:blipFill>
        <p:spPr>
          <a:xfrm>
            <a:off x="1066165" y="1638300"/>
            <a:ext cx="5953760" cy="4064000"/>
          </a:xfrm>
          <a:prstGeom prst="snip1Rect">
            <a:avLst>
              <a:gd name="adj" fmla="val 0"/>
            </a:avLst>
          </a:prstGeom>
        </p:spPr>
      </p:pic>
      <p:sp>
        <p:nvSpPr>
          <p:cNvPr id="20" name="Text 17"/>
          <p:cNvSpPr/>
          <p:nvPr/>
        </p:nvSpPr>
        <p:spPr>
          <a:xfrm>
            <a:off x="7931785" y="1638300"/>
            <a:ext cx="376110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Adaptive Study Scheduling</a:t>
            </a:r>
            <a:endParaRPr lang="en-US" sz="1600" dirty="0"/>
          </a:p>
        </p:txBody>
      </p:sp>
      <p:sp>
        <p:nvSpPr>
          <p:cNvPr id="21" name="Text 18"/>
          <p:cNvSpPr/>
          <p:nvPr/>
        </p:nvSpPr>
        <p:spPr>
          <a:xfrm>
            <a:off x="7931785" y="2438400"/>
            <a:ext cx="3761105" cy="3124200"/>
          </a:xfrm>
          <a:prstGeom prst="rect">
            <a:avLst/>
          </a:prstGeom>
          <a:noFill/>
          <a:ln/>
        </p:spPr>
        <p:txBody>
          <a:bodyPr wrap="square" lIns="91440" tIns="4572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Tools like MyStudyLife and Notion AI Planner create adaptive study plans that prioritize tasks based on deadlines and syllabus weights. These plans adjust dynamically to missed sessions, ensuring optimal study time management.</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06-d3ce47gs8jdo4os5dd0g.png"/>
          <p:cNvPicPr>
            <a:picLocks noChangeAspect="1"/>
          </p:cNvPicPr>
          <p:nvPr/>
        </p:nvPicPr>
        <p:blipFill>
          <a:blip r:embed="rId3"/>
          <a:srcRect l="8" r="8"/>
          <a:stretch/>
        </p:blipFill>
        <p:spPr>
          <a:xfrm>
            <a:off x="635000" y="1621790"/>
            <a:ext cx="11562080" cy="5192395"/>
          </a:xfrm>
          <a:prstGeom prst="rect">
            <a:avLst/>
          </a:prstGeom>
        </p:spPr>
      </p:pic>
      <p:pic>
        <p:nvPicPr>
          <p:cNvPr id="11" name="Image 1" descr="https://kimi-img.moonshot.cn/pub/slides/slides_tmpl/image/25-09-28-15:22:08-d3ce480s8jdo4os5dd3g.png"/>
          <p:cNvPicPr>
            <a:picLocks noChangeAspect="1"/>
          </p:cNvPicPr>
          <p:nvPr/>
        </p:nvPicPr>
        <p:blipFill>
          <a:blip r:embed="rId4"/>
          <a:srcRect t="5" b="5"/>
          <a:stretch/>
        </p:blipFill>
        <p:spPr>
          <a:xfrm>
            <a:off x="7349490" y="2082165"/>
            <a:ext cx="5852160" cy="5187950"/>
          </a:xfrm>
          <a:prstGeom prst="rect">
            <a:avLst/>
          </a:prstGeom>
        </p:spPr>
      </p:pic>
      <p:sp>
        <p:nvSpPr>
          <p:cNvPr id="12" name="Shape 8"/>
          <p:cNvSpPr/>
          <p:nvPr/>
        </p:nvSpPr>
        <p:spPr>
          <a:xfrm>
            <a:off x="11456035" y="592138"/>
            <a:ext cx="351155" cy="43815"/>
          </a:xfrm>
          <a:prstGeom prst="roundRect">
            <a:avLst>
              <a:gd name="adj" fmla="val 50000"/>
            </a:avLst>
          </a:prstGeom>
          <a:solidFill>
            <a:srgbClr val="D3BDA6"/>
          </a:solidFill>
          <a:ln/>
        </p:spPr>
      </p:sp>
      <p:sp>
        <p:nvSpPr>
          <p:cNvPr id="13"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0"/>
          <p:cNvSpPr/>
          <p:nvPr/>
        </p:nvSpPr>
        <p:spPr>
          <a:xfrm>
            <a:off x="11456035" y="712153"/>
            <a:ext cx="351155" cy="43815"/>
          </a:xfrm>
          <a:prstGeom prst="roundRect">
            <a:avLst>
              <a:gd name="adj" fmla="val 50000"/>
            </a:avLst>
          </a:prstGeom>
          <a:solidFill>
            <a:srgbClr val="D3BDA6"/>
          </a:solidFill>
          <a:ln/>
        </p:spPr>
      </p:sp>
      <p:sp>
        <p:nvSpPr>
          <p:cNvPr id="15"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a:off x="11456035" y="832168"/>
            <a:ext cx="351155" cy="43815"/>
          </a:xfrm>
          <a:prstGeom prst="roundRect">
            <a:avLst>
              <a:gd name="adj" fmla="val 50000"/>
            </a:avLst>
          </a:prstGeom>
          <a:solidFill>
            <a:srgbClr val="D3BDA6"/>
          </a:solidFill>
          <a:ln/>
        </p:spPr>
      </p:sp>
      <p:sp>
        <p:nvSpPr>
          <p:cNvPr id="17"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Enhances Group Projects</a:t>
            </a:r>
            <a:endParaRPr lang="en-US" sz="1600" dirty="0"/>
          </a:p>
        </p:txBody>
      </p:sp>
      <p:sp>
        <p:nvSpPr>
          <p:cNvPr id="19"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20"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7"/>
          <p:cNvSpPr/>
          <p:nvPr/>
        </p:nvSpPr>
        <p:spPr>
          <a:xfrm>
            <a:off x="933450" y="2562225"/>
            <a:ext cx="2692400"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Efficient Collaboration</a:t>
            </a:r>
            <a:endParaRPr lang="en-US" sz="1600" dirty="0"/>
          </a:p>
        </p:txBody>
      </p:sp>
      <p:sp>
        <p:nvSpPr>
          <p:cNvPr id="22" name="Text 18"/>
          <p:cNvSpPr/>
          <p:nvPr/>
        </p:nvSpPr>
        <p:spPr>
          <a:xfrm>
            <a:off x="933450" y="3281045"/>
            <a:ext cx="2691507" cy="2286992"/>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Microsoft Teams Copilot and Slack AI enhance group projects by summarizing meeting notes and drafting shared reports. These tools ensure that all team members are aligned and reduce coordination overhead.</a:t>
            </a:r>
            <a:endParaRPr lang="en-US" sz="1600" dirty="0"/>
          </a:p>
        </p:txBody>
      </p:sp>
      <p:sp>
        <p:nvSpPr>
          <p:cNvPr id="23" name="Text 19"/>
          <p:cNvSpPr/>
          <p:nvPr/>
        </p:nvSpPr>
        <p:spPr>
          <a:xfrm>
            <a:off x="3879850" y="3009265"/>
            <a:ext cx="2692400"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Consistent Documentation</a:t>
            </a:r>
            <a:endParaRPr lang="en-US" sz="1600" dirty="0"/>
          </a:p>
        </p:txBody>
      </p:sp>
      <p:sp>
        <p:nvSpPr>
          <p:cNvPr id="24" name="Text 20"/>
          <p:cNvSpPr/>
          <p:nvPr/>
        </p:nvSpPr>
        <p:spPr>
          <a:xfrm>
            <a:off x="3879850" y="3728085"/>
            <a:ext cx="2691507" cy="2286992"/>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tools help maintain consistent documentation and formatting in group projects. They ensure that all team members follow the same guidelines, reducing the risk of errors and improving overall project quality.</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Hands-On Evaluation</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05</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09-d3ce488s8jdo4os5dd50.jpg"/>
          <p:cNvPicPr>
            <a:picLocks noChangeAspect="1"/>
          </p:cNvPicPr>
          <p:nvPr/>
        </p:nvPicPr>
        <p:blipFill>
          <a:blip r:embed="rId3"/>
          <a:srcRect t="3344" b="3344"/>
          <a:stretch/>
        </p:blipFill>
        <p:spPr>
          <a:xfrm>
            <a:off x="5810885" y="1647825"/>
            <a:ext cx="6351270" cy="2439035"/>
          </a:xfrm>
          <a:prstGeom prst="rect">
            <a:avLst/>
          </a:prstGeom>
        </p:spPr>
      </p:pic>
      <p:sp>
        <p:nvSpPr>
          <p:cNvPr id="5" name="Shape 2"/>
          <p:cNvSpPr/>
          <p:nvPr/>
        </p:nvSpPr>
        <p:spPr>
          <a:xfrm>
            <a:off x="0" y="1615440"/>
            <a:ext cx="5832000" cy="2439670"/>
          </a:xfrm>
          <a:prstGeom prst="rect">
            <a:avLst/>
          </a:prstGeom>
          <a:solidFill>
            <a:srgbClr val="D3BDA6"/>
          </a:solidFill>
          <a:ln/>
        </p:spPr>
      </p:sp>
      <p:sp>
        <p:nvSpPr>
          <p:cNvPr id="6" name="Text 3"/>
          <p:cNvSpPr/>
          <p:nvPr/>
        </p:nvSpPr>
        <p:spPr>
          <a:xfrm>
            <a:off x="0" y="1615440"/>
            <a:ext cx="5832000" cy="2439670"/>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Task Triage Matrix Exercise</a:t>
            </a:r>
            <a:endParaRPr lang="en-US" sz="1600" dirty="0"/>
          </a:p>
        </p:txBody>
      </p:sp>
      <p:sp>
        <p:nvSpPr>
          <p:cNvPr id="8" name="Text 5"/>
          <p:cNvSpPr/>
          <p:nvPr/>
        </p:nvSpPr>
        <p:spPr>
          <a:xfrm>
            <a:off x="629920" y="2017395"/>
            <a:ext cx="464868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Identify Repetitive Tasks</a:t>
            </a:r>
            <a:endParaRPr lang="en-US" sz="1600" dirty="0"/>
          </a:p>
        </p:txBody>
      </p:sp>
      <p:sp>
        <p:nvSpPr>
          <p:cNvPr id="9" name="Text 6"/>
          <p:cNvSpPr/>
          <p:nvPr/>
        </p:nvSpPr>
        <p:spPr>
          <a:xfrm>
            <a:off x="629920" y="2397760"/>
            <a:ext cx="48139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Students list weekly tasks and score them based on repetition and time consumption. This exercise helps identify tasks that are prime candidates for AI assistance, maximizing efficiency gains.</a:t>
            </a:r>
            <a:endParaRPr lang="en-US" sz="1600" dirty="0"/>
          </a:p>
        </p:txBody>
      </p:sp>
      <p:sp>
        <p:nvSpPr>
          <p:cNvPr id="10" name="Text 7"/>
          <p:cNvSpPr/>
          <p:nvPr/>
        </p:nvSpPr>
        <p:spPr>
          <a:xfrm>
            <a:off x="629920" y="4316730"/>
            <a:ext cx="4883492"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Evaluate AI Suitability</a:t>
            </a:r>
            <a:endParaRPr lang="en-US" sz="1600" dirty="0"/>
          </a:p>
        </p:txBody>
      </p:sp>
      <p:sp>
        <p:nvSpPr>
          <p:cNvPr id="11" name="Text 8"/>
          <p:cNvSpPr/>
          <p:nvPr/>
        </p:nvSpPr>
        <p:spPr>
          <a:xfrm>
            <a:off x="629920" y="4616450"/>
            <a:ext cx="488378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By evaluating tasks against AI suitability criteria, students can determine which tasks are best suited for automation. This ensures that AI is used effectively and strategically.</a:t>
            </a:r>
            <a:endParaRPr lang="en-US" sz="1600" dirty="0"/>
          </a:p>
        </p:txBody>
      </p:sp>
      <p:sp>
        <p:nvSpPr>
          <p:cNvPr id="12" name="Text 9"/>
          <p:cNvSpPr/>
          <p:nvPr/>
        </p:nvSpPr>
        <p:spPr>
          <a:xfrm>
            <a:off x="6191885" y="4316730"/>
            <a:ext cx="4883492"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Focus on High-Impact Tasks</a:t>
            </a:r>
            <a:endParaRPr lang="en-US" sz="1600" dirty="0"/>
          </a:p>
        </p:txBody>
      </p:sp>
      <p:sp>
        <p:nvSpPr>
          <p:cNvPr id="13" name="Text 10"/>
          <p:cNvSpPr/>
          <p:nvPr/>
        </p:nvSpPr>
        <p:spPr>
          <a:xfrm>
            <a:off x="6191885" y="4616450"/>
            <a:ext cx="488378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Students can focus their efforts on high-impact tasks that require critical thinking and creativity, while delegating repetitive tasks to AI tools. This approach enhances overall productivity and learning outcomes.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Essay Scaffold Simulation</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678992" y="1943179"/>
            <a:ext cx="1640008" cy="1640683"/>
          </a:xfrm>
          <a:prstGeom prst="ellipse">
            <a:avLst/>
          </a:prstGeom>
          <a:gradFill flip="none" rotWithShape="1">
            <a:gsLst>
              <a:gs pos="0">
                <a:srgbClr val="D3BDA6"/>
              </a:gs>
              <a:gs pos="100000">
                <a:srgbClr val="BFA492"/>
              </a:gs>
            </a:gsLst>
            <a:lin ang="2700000" scaled="1"/>
          </a:gradFill>
          <a:ln/>
        </p:spPr>
      </p:sp>
      <p:sp>
        <p:nvSpPr>
          <p:cNvPr id="20" name="Text 18"/>
          <p:cNvSpPr/>
          <p:nvPr/>
        </p:nvSpPr>
        <p:spPr>
          <a:xfrm>
            <a:off x="678992" y="1943179"/>
            <a:ext cx="1640008" cy="1640683"/>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521970" y="1777365"/>
            <a:ext cx="8998234" cy="1972310"/>
          </a:xfrm>
          <a:prstGeom prst="roundRect">
            <a:avLst>
              <a:gd name="adj" fmla="val 50000"/>
            </a:avLst>
          </a:prstGeom>
          <a:solidFill>
            <a:srgbClr val="000000">
              <a:alpha val="0"/>
            </a:srgbClr>
          </a:solidFill>
          <a:ln w="19050">
            <a:gradFill flip="none" rotWithShape="1">
              <a:gsLst>
                <a:gs pos="0">
                  <a:srgbClr val="B48E67"/>
                </a:gs>
                <a:gs pos="100000">
                  <a:srgbClr val="B48E67">
                    <a:alpha val="0"/>
                  </a:srgbClr>
                </a:gs>
              </a:gsLst>
              <a:lin ang="0" scaled="1"/>
            </a:gradFill>
            <a:prstDash val="solid"/>
          </a:ln>
        </p:spPr>
      </p:sp>
      <p:sp>
        <p:nvSpPr>
          <p:cNvPr id="22" name="Text 20"/>
          <p:cNvSpPr/>
          <p:nvPr/>
        </p:nvSpPr>
        <p:spPr>
          <a:xfrm>
            <a:off x="521970" y="1777365"/>
            <a:ext cx="8998234" cy="197231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9-28-15:22:07-d3ce47os8jdo4os5dd20.png"/>
          <p:cNvPicPr>
            <a:picLocks noChangeAspect="1"/>
          </p:cNvPicPr>
          <p:nvPr/>
        </p:nvPicPr>
        <p:blipFill>
          <a:blip r:embed="rId3"/>
          <a:srcRect l="112" r="112"/>
          <a:stretch/>
        </p:blipFill>
        <p:spPr>
          <a:xfrm>
            <a:off x="8629650" y="1240790"/>
            <a:ext cx="2834640" cy="4940935"/>
          </a:xfrm>
          <a:prstGeom prst="rect">
            <a:avLst/>
          </a:prstGeom>
        </p:spPr>
      </p:pic>
      <p:sp>
        <p:nvSpPr>
          <p:cNvPr id="24" name="Shape 21"/>
          <p:cNvSpPr/>
          <p:nvPr/>
        </p:nvSpPr>
        <p:spPr>
          <a:xfrm>
            <a:off x="678992" y="4158059"/>
            <a:ext cx="1640008" cy="1640683"/>
          </a:xfrm>
          <a:prstGeom prst="ellipse">
            <a:avLst/>
          </a:prstGeom>
          <a:gradFill flip="none" rotWithShape="1">
            <a:gsLst>
              <a:gs pos="0">
                <a:srgbClr val="D3BDA6"/>
              </a:gs>
              <a:gs pos="100000">
                <a:srgbClr val="BFA492"/>
              </a:gs>
            </a:gsLst>
            <a:lin ang="2700000" scaled="1"/>
          </a:gradFill>
          <a:ln/>
        </p:spPr>
      </p:sp>
      <p:sp>
        <p:nvSpPr>
          <p:cNvPr id="25" name="Text 22"/>
          <p:cNvSpPr/>
          <p:nvPr/>
        </p:nvSpPr>
        <p:spPr>
          <a:xfrm>
            <a:off x="678992" y="4158059"/>
            <a:ext cx="1640008" cy="1640683"/>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521970" y="3992245"/>
            <a:ext cx="8998234" cy="1972310"/>
          </a:xfrm>
          <a:prstGeom prst="roundRect">
            <a:avLst>
              <a:gd name="adj" fmla="val 50000"/>
            </a:avLst>
          </a:prstGeom>
          <a:solidFill>
            <a:srgbClr val="000000">
              <a:alpha val="0"/>
            </a:srgbClr>
          </a:solidFill>
          <a:ln w="19050">
            <a:gradFill flip="none" rotWithShape="1">
              <a:gsLst>
                <a:gs pos="0">
                  <a:srgbClr val="B48E67"/>
                </a:gs>
                <a:gs pos="100000">
                  <a:srgbClr val="B48E67">
                    <a:alpha val="0"/>
                  </a:srgbClr>
                </a:gs>
              </a:gsLst>
              <a:lin ang="0" scaled="1"/>
            </a:gradFill>
            <a:prstDash val="solid"/>
          </a:ln>
        </p:spPr>
      </p:sp>
      <p:sp>
        <p:nvSpPr>
          <p:cNvPr id="27" name="Text 24"/>
          <p:cNvSpPr/>
          <p:nvPr/>
        </p:nvSpPr>
        <p:spPr>
          <a:xfrm>
            <a:off x="521970" y="3992245"/>
            <a:ext cx="8998234" cy="197231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Text 25"/>
          <p:cNvSpPr/>
          <p:nvPr/>
        </p:nvSpPr>
        <p:spPr>
          <a:xfrm>
            <a:off x="731333" y="2266079"/>
            <a:ext cx="1424829" cy="837009"/>
          </a:xfrm>
          <a:prstGeom prst="rect">
            <a:avLst/>
          </a:prstGeom>
          <a:noFill/>
          <a:ln/>
        </p:spPr>
        <p:txBody>
          <a:bodyPr wrap="square" lIns="91440" tIns="45720" rIns="91440" bIns="45720" rtlCol="0" anchor="t">
            <a:spAutoFit/>
          </a:bodyPr>
          <a:lstStyle/>
          <a:p>
            <a:pPr>
              <a:lnSpc>
                <a:spcPct val="100000"/>
              </a:lnSpc>
            </a:pPr>
            <a:r>
              <a:rPr lang="en-US" sz="5400" b="1" dirty="0">
                <a:solidFill>
                  <a:srgbClr val="FFFFFF"/>
                </a:solidFill>
                <a:latin typeface="MiSans" pitchFamily="34" charset="0"/>
                <a:ea typeface="MiSans" pitchFamily="34" charset="-122"/>
                <a:cs typeface="MiSans" pitchFamily="34" charset="-120"/>
              </a:rPr>
              <a:t>01</a:t>
            </a:r>
            <a:endParaRPr lang="en-US" sz="1600" dirty="0"/>
          </a:p>
        </p:txBody>
      </p:sp>
      <p:sp>
        <p:nvSpPr>
          <p:cNvPr id="29" name="Text 26"/>
          <p:cNvSpPr/>
          <p:nvPr/>
        </p:nvSpPr>
        <p:spPr>
          <a:xfrm>
            <a:off x="2457373" y="1901646"/>
            <a:ext cx="7660082"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Generate Essay Outlines</a:t>
            </a:r>
            <a:endParaRPr lang="en-US" sz="1600" dirty="0"/>
          </a:p>
        </p:txBody>
      </p:sp>
      <p:sp>
        <p:nvSpPr>
          <p:cNvPr id="30" name="Text 27"/>
          <p:cNvSpPr/>
          <p:nvPr/>
        </p:nvSpPr>
        <p:spPr>
          <a:xfrm>
            <a:off x="2457373" y="2330803"/>
            <a:ext cx="592348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Using AI, students can quickly generate essay outlines, key points, and example cases. This automation helps students structure their arguments and ensures comprehensive coverage of the topic.</a:t>
            </a:r>
            <a:endParaRPr lang="en-US" sz="1600" dirty="0"/>
          </a:p>
        </p:txBody>
      </p:sp>
      <p:sp>
        <p:nvSpPr>
          <p:cNvPr id="31" name="Text 28"/>
          <p:cNvSpPr/>
          <p:nvPr/>
        </p:nvSpPr>
        <p:spPr>
          <a:xfrm>
            <a:off x="731333" y="4480959"/>
            <a:ext cx="1424829" cy="837009"/>
          </a:xfrm>
          <a:prstGeom prst="rect">
            <a:avLst/>
          </a:prstGeom>
          <a:noFill/>
          <a:ln/>
        </p:spPr>
        <p:txBody>
          <a:bodyPr wrap="square" lIns="91440" tIns="45720" rIns="91440" bIns="45720" rtlCol="0" anchor="t">
            <a:spAutoFit/>
          </a:bodyPr>
          <a:lstStyle/>
          <a:p>
            <a:pPr>
              <a:lnSpc>
                <a:spcPct val="100000"/>
              </a:lnSpc>
            </a:pPr>
            <a:r>
              <a:rPr lang="en-US" sz="5400" b="1" dirty="0">
                <a:solidFill>
                  <a:srgbClr val="FFFFFF"/>
                </a:solidFill>
                <a:latin typeface="MiSans" pitchFamily="34" charset="0"/>
                <a:ea typeface="MiSans" pitchFamily="34" charset="-122"/>
                <a:cs typeface="MiSans" pitchFamily="34" charset="-120"/>
              </a:rPr>
              <a:t>02</a:t>
            </a:r>
            <a:endParaRPr lang="en-US" sz="1600" dirty="0"/>
          </a:p>
        </p:txBody>
      </p:sp>
      <p:sp>
        <p:nvSpPr>
          <p:cNvPr id="32" name="Text 29"/>
          <p:cNvSpPr/>
          <p:nvPr/>
        </p:nvSpPr>
        <p:spPr>
          <a:xfrm>
            <a:off x="2457373" y="4116526"/>
            <a:ext cx="7660082"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Evaluate Argument Coherence</a:t>
            </a:r>
            <a:endParaRPr lang="en-US" sz="1600" dirty="0"/>
          </a:p>
        </p:txBody>
      </p:sp>
      <p:sp>
        <p:nvSpPr>
          <p:cNvPr id="33" name="Text 30"/>
          <p:cNvSpPr/>
          <p:nvPr/>
        </p:nvSpPr>
        <p:spPr>
          <a:xfrm>
            <a:off x="2457373" y="4545683"/>
            <a:ext cx="592348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Students must critically evaluate the coherence and reliability of AI-generated content. This ensures that the final essay reflects their understanding and meets academic standards.</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STEM Problem Walk-Through</a:t>
            </a:r>
            <a:endParaRPr lang="en-US" sz="1600" dirty="0"/>
          </a:p>
        </p:txBody>
      </p:sp>
      <p:pic>
        <p:nvPicPr>
          <p:cNvPr id="11" name="Image 0" descr="https://kimi-img.moonshot.cn/pub/slides/slides_tmpl/image/25-09-28-15:22:05-d3ce478s8jdo4os5dd00.png"/>
          <p:cNvPicPr>
            <a:picLocks noChangeAspect="1"/>
          </p:cNvPicPr>
          <p:nvPr/>
        </p:nvPicPr>
        <p:blipFill>
          <a:blip r:embed="rId3"/>
          <a:srcRect l="18" r="18"/>
          <a:stretch/>
        </p:blipFill>
        <p:spPr>
          <a:xfrm>
            <a:off x="0" y="1869875"/>
            <a:ext cx="6892290" cy="3879732"/>
          </a:xfrm>
          <a:prstGeom prst="rect">
            <a:avLst/>
          </a:prstGeom>
        </p:spPr>
      </p:pic>
      <p:sp>
        <p:nvSpPr>
          <p:cNvPr id="12" name="Shape 9"/>
          <p:cNvSpPr/>
          <p:nvPr/>
        </p:nvSpPr>
        <p:spPr>
          <a:xfrm>
            <a:off x="7024370" y="1875565"/>
            <a:ext cx="5180330" cy="3868870"/>
          </a:xfrm>
          <a:prstGeom prst="rect">
            <a:avLst/>
          </a:prstGeom>
          <a:gradFill flip="none" rotWithShape="1">
            <a:gsLst>
              <a:gs pos="0">
                <a:srgbClr val="D3BDA6"/>
              </a:gs>
              <a:gs pos="100000">
                <a:srgbClr val="BFA492"/>
              </a:gs>
            </a:gsLst>
            <a:lin ang="2700000" scaled="1"/>
          </a:gradFill>
          <a:ln/>
        </p:spPr>
      </p:sp>
      <p:sp>
        <p:nvSpPr>
          <p:cNvPr id="13" name="Text 10"/>
          <p:cNvSpPr/>
          <p:nvPr/>
        </p:nvSpPr>
        <p:spPr>
          <a:xfrm>
            <a:off x="7024370" y="1875565"/>
            <a:ext cx="5180330" cy="386887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1"/>
          <p:cNvSpPr/>
          <p:nvPr/>
        </p:nvSpPr>
        <p:spPr>
          <a:xfrm>
            <a:off x="7259320" y="2383155"/>
            <a:ext cx="450659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Step-by-Step Problem Solving</a:t>
            </a:r>
            <a:endParaRPr lang="en-US" sz="1600" dirty="0"/>
          </a:p>
        </p:txBody>
      </p:sp>
      <p:sp>
        <p:nvSpPr>
          <p:cNvPr id="15" name="Text 12"/>
          <p:cNvSpPr/>
          <p:nvPr/>
        </p:nvSpPr>
        <p:spPr>
          <a:xfrm>
            <a:off x="7259320" y="2985135"/>
            <a:ext cx="4506595" cy="3124200"/>
          </a:xfrm>
          <a:prstGeom prst="rect">
            <a:avLst/>
          </a:prstGeom>
          <a:noFill/>
          <a:ln/>
        </p:spPr>
        <p:txBody>
          <a:bodyPr wrap="square" lIns="91440" tIns="4572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AI tools provide step-by-step solutions and visualizations for STEM problems, helping students verify their answers and understand the underlying concepts. This interactive approach enhances learning and retention.</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rg.png"/>
          <p:cNvPicPr>
            <a:picLocks noChangeAspect="1"/>
          </p:cNvPicPr>
          <p:nvPr/>
        </p:nvPicPr>
        <p:blipFill>
          <a:blip r:embed="rId3"/>
          <a:srcRect l="26" r="26"/>
          <a:stretch/>
        </p:blipFill>
        <p:spPr>
          <a:xfrm>
            <a:off x="-3175" y="-24130"/>
            <a:ext cx="12222480" cy="6908800"/>
          </a:xfrm>
          <a:prstGeom prst="rect">
            <a:avLst/>
          </a:prstGeom>
        </p:spPr>
      </p:pic>
      <p:sp>
        <p:nvSpPr>
          <p:cNvPr id="3" name="Text 0"/>
          <p:cNvSpPr/>
          <p:nvPr/>
        </p:nvSpPr>
        <p:spPr>
          <a:xfrm>
            <a:off x="-512445" y="3129280"/>
            <a:ext cx="3947160" cy="588645"/>
          </a:xfrm>
          <a:prstGeom prst="rect">
            <a:avLst/>
          </a:prstGeom>
          <a:noFill/>
          <a:ln/>
        </p:spPr>
        <p:txBody>
          <a:bodyPr wrap="square" lIns="0" tIns="0" rIns="0" bIns="0" rtlCol="0" anchor="ctr"/>
          <a:lstStyle/>
          <a:p>
            <a:pPr algn="ctr">
              <a:lnSpc>
                <a:spcPct val="100000"/>
              </a:lnSpc>
            </a:pPr>
            <a:r>
              <a:rPr lang="en-US" sz="4000" b="1" dirty="0">
                <a:solidFill>
                  <a:srgbClr val="FFFFFF"/>
                </a:solidFill>
                <a:latin typeface="MiSans" pitchFamily="34" charset="0"/>
                <a:ea typeface="MiSans" pitchFamily="34" charset="-122"/>
                <a:cs typeface="MiSans" pitchFamily="34" charset="-120"/>
              </a:rPr>
              <a:t>CONTENTS</a:t>
            </a:r>
            <a:endParaRPr lang="en-US" sz="1600" dirty="0"/>
          </a:p>
        </p:txBody>
      </p:sp>
      <p:sp>
        <p:nvSpPr>
          <p:cNvPr id="4" name="Shape 1"/>
          <p:cNvSpPr/>
          <p:nvPr/>
        </p:nvSpPr>
        <p:spPr>
          <a:xfrm>
            <a:off x="5323840" y="3111500"/>
            <a:ext cx="6408539" cy="557530"/>
          </a:xfrm>
          <a:prstGeom prst="roundRect">
            <a:avLst>
              <a:gd name="adj" fmla="val 50000"/>
            </a:avLst>
          </a:prstGeom>
          <a:solidFill>
            <a:srgbClr val="000000">
              <a:alpha val="0"/>
            </a:srgbClr>
          </a:solidFill>
          <a:ln w="19050">
            <a:solidFill>
              <a:srgbClr val="D3BDA6"/>
            </a:solidFill>
            <a:prstDash val="solid"/>
          </a:ln>
        </p:spPr>
      </p:sp>
      <p:sp>
        <p:nvSpPr>
          <p:cNvPr id="5" name="Text 2"/>
          <p:cNvSpPr/>
          <p:nvPr/>
        </p:nvSpPr>
        <p:spPr>
          <a:xfrm>
            <a:off x="5323840" y="3111500"/>
            <a:ext cx="6408539"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5323840" y="3111500"/>
            <a:ext cx="1259228" cy="557530"/>
          </a:xfrm>
          <a:prstGeom prst="roundRect">
            <a:avLst>
              <a:gd name="adj" fmla="val 50000"/>
            </a:avLst>
          </a:prstGeom>
          <a:solidFill>
            <a:srgbClr val="D3BDA6"/>
          </a:solidFill>
          <a:ln/>
        </p:spPr>
      </p:sp>
      <p:sp>
        <p:nvSpPr>
          <p:cNvPr id="7" name="Text 4"/>
          <p:cNvSpPr/>
          <p:nvPr/>
        </p:nvSpPr>
        <p:spPr>
          <a:xfrm>
            <a:off x="5323840" y="3111500"/>
            <a:ext cx="1259228"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4988560" y="2023110"/>
            <a:ext cx="6408539" cy="557530"/>
          </a:xfrm>
          <a:prstGeom prst="roundRect">
            <a:avLst>
              <a:gd name="adj" fmla="val 50000"/>
            </a:avLst>
          </a:prstGeom>
          <a:solidFill>
            <a:srgbClr val="000000">
              <a:alpha val="0"/>
            </a:srgbClr>
          </a:solidFill>
          <a:ln w="19050">
            <a:solidFill>
              <a:srgbClr val="D3BDA6"/>
            </a:solidFill>
            <a:prstDash val="solid"/>
          </a:ln>
        </p:spPr>
      </p:sp>
      <p:sp>
        <p:nvSpPr>
          <p:cNvPr id="9" name="Text 6"/>
          <p:cNvSpPr/>
          <p:nvPr/>
        </p:nvSpPr>
        <p:spPr>
          <a:xfrm>
            <a:off x="4988560" y="2023110"/>
            <a:ext cx="6408539"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988560" y="2023110"/>
            <a:ext cx="1259228" cy="557530"/>
          </a:xfrm>
          <a:prstGeom prst="roundRect">
            <a:avLst>
              <a:gd name="adj" fmla="val 50000"/>
            </a:avLst>
          </a:prstGeom>
          <a:solidFill>
            <a:srgbClr val="D3BDA6"/>
          </a:solidFill>
          <a:ln/>
        </p:spPr>
      </p:sp>
      <p:sp>
        <p:nvSpPr>
          <p:cNvPr id="11" name="Text 8"/>
          <p:cNvSpPr/>
          <p:nvPr/>
        </p:nvSpPr>
        <p:spPr>
          <a:xfrm>
            <a:off x="4988560" y="2023110"/>
            <a:ext cx="1259228"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4424680" y="934720"/>
            <a:ext cx="6408539" cy="557530"/>
          </a:xfrm>
          <a:prstGeom prst="roundRect">
            <a:avLst>
              <a:gd name="adj" fmla="val 50000"/>
            </a:avLst>
          </a:prstGeom>
          <a:solidFill>
            <a:srgbClr val="000000">
              <a:alpha val="0"/>
            </a:srgbClr>
          </a:solidFill>
          <a:ln w="19050">
            <a:solidFill>
              <a:srgbClr val="D3BDA6"/>
            </a:solidFill>
            <a:prstDash val="solid"/>
          </a:ln>
        </p:spPr>
      </p:sp>
      <p:sp>
        <p:nvSpPr>
          <p:cNvPr id="13" name="Text 10"/>
          <p:cNvSpPr/>
          <p:nvPr/>
        </p:nvSpPr>
        <p:spPr>
          <a:xfrm>
            <a:off x="4424680" y="934720"/>
            <a:ext cx="6408539"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4424680" y="934720"/>
            <a:ext cx="1259228" cy="557530"/>
          </a:xfrm>
          <a:prstGeom prst="roundRect">
            <a:avLst>
              <a:gd name="adj" fmla="val 50000"/>
            </a:avLst>
          </a:prstGeom>
          <a:solidFill>
            <a:srgbClr val="D3BDA6"/>
          </a:solidFill>
          <a:ln/>
        </p:spPr>
      </p:sp>
      <p:sp>
        <p:nvSpPr>
          <p:cNvPr id="15" name="Text 12"/>
          <p:cNvSpPr/>
          <p:nvPr/>
        </p:nvSpPr>
        <p:spPr>
          <a:xfrm>
            <a:off x="4424680" y="934720"/>
            <a:ext cx="1259228"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4424680" y="5288280"/>
            <a:ext cx="6408539" cy="557530"/>
          </a:xfrm>
          <a:prstGeom prst="roundRect">
            <a:avLst>
              <a:gd name="adj" fmla="val 50000"/>
            </a:avLst>
          </a:prstGeom>
          <a:solidFill>
            <a:srgbClr val="000000">
              <a:alpha val="0"/>
            </a:srgbClr>
          </a:solidFill>
          <a:ln w="19050">
            <a:solidFill>
              <a:srgbClr val="D3BDA6"/>
            </a:solidFill>
            <a:prstDash val="solid"/>
          </a:ln>
        </p:spPr>
      </p:sp>
      <p:sp>
        <p:nvSpPr>
          <p:cNvPr id="17" name="Text 14"/>
          <p:cNvSpPr/>
          <p:nvPr/>
        </p:nvSpPr>
        <p:spPr>
          <a:xfrm>
            <a:off x="4424680" y="5288280"/>
            <a:ext cx="6408539"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4424680" y="5288280"/>
            <a:ext cx="1259228" cy="557530"/>
          </a:xfrm>
          <a:prstGeom prst="roundRect">
            <a:avLst>
              <a:gd name="adj" fmla="val 50000"/>
            </a:avLst>
          </a:prstGeom>
          <a:solidFill>
            <a:srgbClr val="D3BDA6"/>
          </a:solidFill>
          <a:ln/>
        </p:spPr>
      </p:sp>
      <p:sp>
        <p:nvSpPr>
          <p:cNvPr id="19" name="Text 16"/>
          <p:cNvSpPr/>
          <p:nvPr/>
        </p:nvSpPr>
        <p:spPr>
          <a:xfrm>
            <a:off x="4424680" y="5288280"/>
            <a:ext cx="1259228"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4988560" y="4199890"/>
            <a:ext cx="6408539" cy="557530"/>
          </a:xfrm>
          <a:prstGeom prst="roundRect">
            <a:avLst>
              <a:gd name="adj" fmla="val 50000"/>
            </a:avLst>
          </a:prstGeom>
          <a:solidFill>
            <a:srgbClr val="000000">
              <a:alpha val="0"/>
            </a:srgbClr>
          </a:solidFill>
          <a:ln w="19050">
            <a:solidFill>
              <a:srgbClr val="D3BDA6"/>
            </a:solidFill>
            <a:prstDash val="solid"/>
          </a:ln>
        </p:spPr>
      </p:sp>
      <p:sp>
        <p:nvSpPr>
          <p:cNvPr id="21" name="Text 18"/>
          <p:cNvSpPr/>
          <p:nvPr/>
        </p:nvSpPr>
        <p:spPr>
          <a:xfrm>
            <a:off x="4988560" y="4199890"/>
            <a:ext cx="6408539"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4988560" y="4199890"/>
            <a:ext cx="1259228" cy="557530"/>
          </a:xfrm>
          <a:prstGeom prst="roundRect">
            <a:avLst>
              <a:gd name="adj" fmla="val 50000"/>
            </a:avLst>
          </a:prstGeom>
          <a:solidFill>
            <a:srgbClr val="D3BDA6"/>
          </a:solidFill>
          <a:ln/>
        </p:spPr>
      </p:sp>
      <p:sp>
        <p:nvSpPr>
          <p:cNvPr id="23" name="Text 20"/>
          <p:cNvSpPr/>
          <p:nvPr/>
        </p:nvSpPr>
        <p:spPr>
          <a:xfrm>
            <a:off x="4988560" y="4199890"/>
            <a:ext cx="1259228"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Text 21"/>
          <p:cNvSpPr/>
          <p:nvPr/>
        </p:nvSpPr>
        <p:spPr>
          <a:xfrm>
            <a:off x="4614549" y="952500"/>
            <a:ext cx="879491"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01</a:t>
            </a:r>
            <a:endParaRPr lang="en-US" sz="1600" dirty="0"/>
          </a:p>
        </p:txBody>
      </p:sp>
      <p:sp>
        <p:nvSpPr>
          <p:cNvPr id="25" name="Text 22"/>
          <p:cNvSpPr/>
          <p:nvPr/>
        </p:nvSpPr>
        <p:spPr>
          <a:xfrm>
            <a:off x="5729237" y="967740"/>
            <a:ext cx="489674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AI Student Landscape</a:t>
            </a:r>
            <a:endParaRPr lang="en-US" sz="1600" dirty="0"/>
          </a:p>
        </p:txBody>
      </p:sp>
      <p:sp>
        <p:nvSpPr>
          <p:cNvPr id="26" name="Text 23"/>
          <p:cNvSpPr/>
          <p:nvPr/>
        </p:nvSpPr>
        <p:spPr>
          <a:xfrm>
            <a:off x="5178429" y="2040890"/>
            <a:ext cx="879491"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02</a:t>
            </a:r>
            <a:endParaRPr lang="en-US" sz="1600" dirty="0"/>
          </a:p>
        </p:txBody>
      </p:sp>
      <p:sp>
        <p:nvSpPr>
          <p:cNvPr id="27" name="Text 24"/>
          <p:cNvSpPr/>
          <p:nvPr/>
        </p:nvSpPr>
        <p:spPr>
          <a:xfrm>
            <a:off x="6293117" y="2056130"/>
            <a:ext cx="489674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Smart Notes &amp; Research</a:t>
            </a:r>
            <a:endParaRPr lang="en-US" sz="1600" dirty="0"/>
          </a:p>
        </p:txBody>
      </p:sp>
      <p:sp>
        <p:nvSpPr>
          <p:cNvPr id="28" name="Text 25"/>
          <p:cNvSpPr/>
          <p:nvPr/>
        </p:nvSpPr>
        <p:spPr>
          <a:xfrm>
            <a:off x="5513709" y="3129280"/>
            <a:ext cx="879491"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03</a:t>
            </a:r>
            <a:endParaRPr lang="en-US" sz="1600" dirty="0"/>
          </a:p>
        </p:txBody>
      </p:sp>
      <p:sp>
        <p:nvSpPr>
          <p:cNvPr id="29" name="Text 26"/>
          <p:cNvSpPr/>
          <p:nvPr/>
        </p:nvSpPr>
        <p:spPr>
          <a:xfrm>
            <a:off x="6628397" y="3144520"/>
            <a:ext cx="489674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Writing &amp; STEM Help</a:t>
            </a:r>
            <a:endParaRPr lang="en-US" sz="1600" dirty="0"/>
          </a:p>
        </p:txBody>
      </p:sp>
      <p:sp>
        <p:nvSpPr>
          <p:cNvPr id="30" name="Text 27"/>
          <p:cNvSpPr/>
          <p:nvPr/>
        </p:nvSpPr>
        <p:spPr>
          <a:xfrm>
            <a:off x="5178429" y="4217670"/>
            <a:ext cx="879491"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04</a:t>
            </a:r>
            <a:endParaRPr lang="en-US" sz="1600" dirty="0"/>
          </a:p>
        </p:txBody>
      </p:sp>
      <p:sp>
        <p:nvSpPr>
          <p:cNvPr id="31" name="Text 28"/>
          <p:cNvSpPr/>
          <p:nvPr/>
        </p:nvSpPr>
        <p:spPr>
          <a:xfrm>
            <a:off x="6293117" y="4232910"/>
            <a:ext cx="489674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Planning &amp; Collaboration</a:t>
            </a:r>
            <a:endParaRPr lang="en-US" sz="1600" dirty="0"/>
          </a:p>
        </p:txBody>
      </p:sp>
      <p:sp>
        <p:nvSpPr>
          <p:cNvPr id="32" name="Text 29"/>
          <p:cNvSpPr/>
          <p:nvPr/>
        </p:nvSpPr>
        <p:spPr>
          <a:xfrm>
            <a:off x="4614549" y="5306060"/>
            <a:ext cx="879491"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05</a:t>
            </a:r>
            <a:endParaRPr lang="en-US" sz="1600" dirty="0"/>
          </a:p>
        </p:txBody>
      </p:sp>
      <p:sp>
        <p:nvSpPr>
          <p:cNvPr id="33" name="Text 30"/>
          <p:cNvSpPr/>
          <p:nvPr/>
        </p:nvSpPr>
        <p:spPr>
          <a:xfrm>
            <a:off x="5729237" y="5321300"/>
            <a:ext cx="489674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Hands-On Evaluation</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Ethics &amp; Next Steps</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06</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0-d3ce48gs8jdo4os5dd80.png"/>
          <p:cNvPicPr>
            <a:picLocks noChangeAspect="1"/>
          </p:cNvPicPr>
          <p:nvPr/>
        </p:nvPicPr>
        <p:blipFill>
          <a:blip r:embed="rId3"/>
          <a:srcRect l="3" r="3"/>
          <a:stretch/>
        </p:blipFill>
        <p:spPr>
          <a:xfrm>
            <a:off x="-20955" y="-12065"/>
            <a:ext cx="12203430" cy="6897370"/>
          </a:xfrm>
          <a:prstGeom prst="rect">
            <a:avLst/>
          </a:prstGeom>
        </p:spPr>
      </p:pic>
      <p:sp>
        <p:nvSpPr>
          <p:cNvPr id="5" name="Text 2"/>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Ethical Use &amp; Academic Integrity</a:t>
            </a:r>
            <a:endParaRPr lang="en-US" sz="1600" dirty="0"/>
          </a:p>
        </p:txBody>
      </p:sp>
      <p:pic>
        <p:nvPicPr>
          <p:cNvPr id="6" name="Image 1" descr="https://kimi-img.moonshot.cn/pub/slides/slides_tmpl/image/25-09-28-15:22:10-d3ce48gs8jdo4os5dd90.png"/>
          <p:cNvPicPr>
            <a:picLocks noChangeAspect="1"/>
          </p:cNvPicPr>
          <p:nvPr/>
        </p:nvPicPr>
        <p:blipFill>
          <a:blip r:embed="rId4"/>
          <a:srcRect/>
          <a:stretch/>
        </p:blipFill>
        <p:spPr>
          <a:xfrm>
            <a:off x="1288340" y="1786255"/>
            <a:ext cx="3000523" cy="4064000"/>
          </a:xfrm>
          <a:prstGeom prst="rect">
            <a:avLst/>
          </a:prstGeom>
        </p:spPr>
      </p:pic>
      <p:pic>
        <p:nvPicPr>
          <p:cNvPr id="7" name="Image 2" descr="https://kimi-img.moonshot.cn/pub/slides/slides_tmpl/image/25-09-28-15:22:10-d3ce48gs8jdo4os5dd90.png"/>
          <p:cNvPicPr>
            <a:picLocks noChangeAspect="1"/>
          </p:cNvPicPr>
          <p:nvPr/>
        </p:nvPicPr>
        <p:blipFill>
          <a:blip r:embed="rId4"/>
          <a:srcRect/>
          <a:stretch/>
        </p:blipFill>
        <p:spPr>
          <a:xfrm>
            <a:off x="4648052" y="1786255"/>
            <a:ext cx="3000523" cy="4064000"/>
          </a:xfrm>
          <a:prstGeom prst="rect">
            <a:avLst/>
          </a:prstGeom>
        </p:spPr>
      </p:pic>
      <p:pic>
        <p:nvPicPr>
          <p:cNvPr id="8" name="Image 3" descr="https://kimi-img.moonshot.cn/pub/slides/slides_tmpl/image/25-09-28-15:22:10-d3ce48gs8jdo4os5dd90.png"/>
          <p:cNvPicPr>
            <a:picLocks noChangeAspect="1"/>
          </p:cNvPicPr>
          <p:nvPr/>
        </p:nvPicPr>
        <p:blipFill>
          <a:blip r:embed="rId4"/>
          <a:srcRect/>
          <a:stretch/>
        </p:blipFill>
        <p:spPr>
          <a:xfrm>
            <a:off x="8033385" y="1794510"/>
            <a:ext cx="3000523" cy="4064000"/>
          </a:xfrm>
          <a:prstGeom prst="rect">
            <a:avLst/>
          </a:prstGeom>
        </p:spPr>
      </p:pic>
      <p:sp>
        <p:nvSpPr>
          <p:cNvPr id="9" name="Text 3"/>
          <p:cNvSpPr/>
          <p:nvPr/>
        </p:nvSpPr>
        <p:spPr>
          <a:xfrm>
            <a:off x="1385570" y="2058670"/>
            <a:ext cx="2800985"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DBB479"/>
                </a:solidFill>
                <a:latin typeface="MiSans" pitchFamily="34" charset="0"/>
                <a:ea typeface="MiSans" pitchFamily="34" charset="-122"/>
                <a:cs typeface="MiSans" pitchFamily="34" charset="-120"/>
              </a:rPr>
              <a:t>Maintain Academic Integrity</a:t>
            </a:r>
            <a:endParaRPr lang="en-US" sz="1600" dirty="0"/>
          </a:p>
        </p:txBody>
      </p:sp>
      <p:sp>
        <p:nvSpPr>
          <p:cNvPr id="10" name="Text 4"/>
          <p:cNvSpPr/>
          <p:nvPr/>
        </p:nvSpPr>
        <p:spPr>
          <a:xfrm>
            <a:off x="1388110" y="2703830"/>
            <a:ext cx="2800985" cy="2239963"/>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2C3741"/>
                </a:solidFill>
                <a:latin typeface="MiSans" pitchFamily="34" charset="0"/>
                <a:ea typeface="MiSans" pitchFamily="34" charset="-122"/>
                <a:cs typeface="MiSans" pitchFamily="34" charset="-120"/>
              </a:rPr>
              <a:t>Students must disclose AI assistance when required and verify generated facts to avoid plagiarism. Ensuring that final submissions reflect personal understanding is crucial for maintaining academic integrity.</a:t>
            </a:r>
            <a:endParaRPr lang="en-US" sz="1600" dirty="0"/>
          </a:p>
        </p:txBody>
      </p:sp>
      <p:sp>
        <p:nvSpPr>
          <p:cNvPr id="11" name="Text 5"/>
          <p:cNvSpPr/>
          <p:nvPr/>
        </p:nvSpPr>
        <p:spPr>
          <a:xfrm>
            <a:off x="4757420" y="2058670"/>
            <a:ext cx="280098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DBB479"/>
                </a:solidFill>
                <a:latin typeface="MiSans" pitchFamily="34" charset="0"/>
                <a:ea typeface="MiSans" pitchFamily="34" charset="-122"/>
                <a:cs typeface="MiSans" pitchFamily="34" charset="-120"/>
              </a:rPr>
              <a:t>Ethical Compliance</a:t>
            </a:r>
            <a:endParaRPr lang="en-US" sz="1600" dirty="0"/>
          </a:p>
        </p:txBody>
      </p:sp>
      <p:sp>
        <p:nvSpPr>
          <p:cNvPr id="12" name="Text 6"/>
          <p:cNvSpPr/>
          <p:nvPr/>
        </p:nvSpPr>
        <p:spPr>
          <a:xfrm>
            <a:off x="4759960" y="2703830"/>
            <a:ext cx="2800985" cy="2239963"/>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2C3741"/>
                </a:solidFill>
                <a:latin typeface="MiSans" pitchFamily="34" charset="0"/>
                <a:ea typeface="MiSans" pitchFamily="34" charset="-122"/>
                <a:cs typeface="MiSans" pitchFamily="34" charset="-120"/>
              </a:rPr>
              <a:t>Students should treat AI output as a draft that requires human judgment and ethical compliance. This ensures that AI tools are used responsibly and in accordance with academic standards.</a:t>
            </a:r>
            <a:endParaRPr lang="en-US" sz="1600" dirty="0"/>
          </a:p>
        </p:txBody>
      </p:sp>
      <p:sp>
        <p:nvSpPr>
          <p:cNvPr id="13" name="Text 7"/>
          <p:cNvSpPr/>
          <p:nvPr/>
        </p:nvSpPr>
        <p:spPr>
          <a:xfrm>
            <a:off x="8129270" y="2058670"/>
            <a:ext cx="280098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DBB479"/>
                </a:solidFill>
                <a:latin typeface="MiSans" pitchFamily="34" charset="0"/>
                <a:ea typeface="MiSans" pitchFamily="34" charset="-122"/>
                <a:cs typeface="MiSans" pitchFamily="34" charset="-120"/>
              </a:rPr>
              <a:t>Reflective Learning</a:t>
            </a:r>
            <a:endParaRPr lang="en-US" sz="1600" dirty="0"/>
          </a:p>
        </p:txBody>
      </p:sp>
      <p:sp>
        <p:nvSpPr>
          <p:cNvPr id="14" name="Text 8"/>
          <p:cNvSpPr/>
          <p:nvPr/>
        </p:nvSpPr>
        <p:spPr>
          <a:xfrm>
            <a:off x="8131810" y="2703830"/>
            <a:ext cx="2800985" cy="2239963"/>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2C3741"/>
                </a:solidFill>
                <a:latin typeface="MiSans" pitchFamily="34" charset="0"/>
                <a:ea typeface="MiSans" pitchFamily="34" charset="-122"/>
                <a:cs typeface="MiSans" pitchFamily="34" charset="-120"/>
              </a:rPr>
              <a:t>AI tools can support learning, but students must engage in reflective practice to ensure they develop a deep understanding of the material. This approach fosters critical thinking and originality.</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1049734"/>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One-Page Student AI Cheat Sheet</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0" descr="https://kimi-img.moonshot.cn/pub/slides/slides_tmpl/image/25-09-28-15:22:08-d3ce480s8jdo4os5dd30.png"/>
          <p:cNvPicPr>
            <a:picLocks noChangeAspect="1"/>
          </p:cNvPicPr>
          <p:nvPr/>
        </p:nvPicPr>
        <p:blipFill>
          <a:blip r:embed="rId3"/>
          <a:srcRect t="137" b="137"/>
          <a:stretch/>
        </p:blipFill>
        <p:spPr>
          <a:xfrm>
            <a:off x="827723" y="1517650"/>
            <a:ext cx="10536555" cy="2073275"/>
          </a:xfrm>
          <a:prstGeom prst="rect">
            <a:avLst/>
          </a:prstGeom>
        </p:spPr>
      </p:pic>
      <p:sp>
        <p:nvSpPr>
          <p:cNvPr id="20" name="Shape 17"/>
          <p:cNvSpPr/>
          <p:nvPr/>
        </p:nvSpPr>
        <p:spPr>
          <a:xfrm>
            <a:off x="826770" y="3748405"/>
            <a:ext cx="4998720" cy="2484120"/>
          </a:xfrm>
          <a:prstGeom prst="roundRect">
            <a:avLst>
              <a:gd name="adj" fmla="val 6850"/>
            </a:avLst>
          </a:prstGeom>
          <a:solidFill>
            <a:srgbClr val="000000">
              <a:alpha val="0"/>
            </a:srgbClr>
          </a:solidFill>
          <a:ln w="19050">
            <a:solidFill>
              <a:srgbClr val="D3BDA6"/>
            </a:solidFill>
            <a:prstDash val="solid"/>
          </a:ln>
        </p:spPr>
      </p:sp>
      <p:sp>
        <p:nvSpPr>
          <p:cNvPr id="21" name="Text 18"/>
          <p:cNvSpPr/>
          <p:nvPr/>
        </p:nvSpPr>
        <p:spPr>
          <a:xfrm>
            <a:off x="826770" y="3748405"/>
            <a:ext cx="4998720" cy="248412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rot="8100000" flipH="1" flipV="1">
            <a:off x="1042035" y="3917950"/>
            <a:ext cx="407035" cy="366395"/>
          </a:xfrm>
          <a:prstGeom prst="ellipse">
            <a:avLst/>
          </a:prstGeom>
          <a:gradFill flip="none" rotWithShape="1">
            <a:gsLst>
              <a:gs pos="0">
                <a:srgbClr val="D3BDA6">
                  <a:alpha val="0"/>
                </a:srgbClr>
              </a:gs>
              <a:gs pos="100000">
                <a:srgbClr val="B48E67">
                  <a:alpha val="67000"/>
                </a:srgbClr>
              </a:gs>
            </a:gsLst>
            <a:lin ang="16200000" scaled="1"/>
          </a:gradFill>
          <a:ln/>
        </p:spPr>
      </p:sp>
      <p:sp>
        <p:nvSpPr>
          <p:cNvPr id="23" name="Text 20"/>
          <p:cNvSpPr/>
          <p:nvPr/>
        </p:nvSpPr>
        <p:spPr>
          <a:xfrm rot="8100000">
            <a:off x="1042035" y="3917950"/>
            <a:ext cx="407035" cy="36639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333490" y="3748405"/>
            <a:ext cx="4998720" cy="2484120"/>
          </a:xfrm>
          <a:prstGeom prst="roundRect">
            <a:avLst>
              <a:gd name="adj" fmla="val 6850"/>
            </a:avLst>
          </a:prstGeom>
          <a:solidFill>
            <a:srgbClr val="000000">
              <a:alpha val="0"/>
            </a:srgbClr>
          </a:solidFill>
          <a:ln w="19050">
            <a:solidFill>
              <a:srgbClr val="D3BDA6"/>
            </a:solidFill>
            <a:prstDash val="solid"/>
          </a:ln>
        </p:spPr>
      </p:sp>
      <p:sp>
        <p:nvSpPr>
          <p:cNvPr id="25" name="Text 22"/>
          <p:cNvSpPr/>
          <p:nvPr/>
        </p:nvSpPr>
        <p:spPr>
          <a:xfrm>
            <a:off x="6333490" y="3748405"/>
            <a:ext cx="4998720" cy="248412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rot="8100000" flipH="1" flipV="1">
            <a:off x="6548755" y="3917950"/>
            <a:ext cx="407035" cy="366395"/>
          </a:xfrm>
          <a:prstGeom prst="ellipse">
            <a:avLst/>
          </a:prstGeom>
          <a:gradFill flip="none" rotWithShape="1">
            <a:gsLst>
              <a:gs pos="0">
                <a:srgbClr val="D3BDA6">
                  <a:alpha val="0"/>
                </a:srgbClr>
              </a:gs>
              <a:gs pos="100000">
                <a:srgbClr val="B48E67">
                  <a:alpha val="67000"/>
                </a:srgbClr>
              </a:gs>
            </a:gsLst>
            <a:lin ang="16200000" scaled="1"/>
          </a:gradFill>
          <a:ln/>
        </p:spPr>
      </p:sp>
      <p:sp>
        <p:nvSpPr>
          <p:cNvPr id="27" name="Text 24"/>
          <p:cNvSpPr/>
          <p:nvPr/>
        </p:nvSpPr>
        <p:spPr>
          <a:xfrm rot="8100000">
            <a:off x="6548755" y="3917950"/>
            <a:ext cx="407035" cy="366395"/>
          </a:xfrm>
          <a:prstGeom prst="rect">
            <a:avLst/>
          </a:prstGeom>
          <a:noFill/>
          <a:ln/>
        </p:spPr>
        <p:txBody>
          <a:bodyPr wrap="square" lIns="45720" tIns="91440" rIns="91440" bIns="45720" rtlCol="0" anchor="ctr"/>
          <a:lstStyle/>
          <a:p>
            <a:pPr>
              <a:lnSpc>
                <a:spcPct val="100000"/>
              </a:lnSpc>
            </a:pPr>
            <a:endParaRPr lang="en-US" sz="1600" dirty="0"/>
          </a:p>
        </p:txBody>
      </p:sp>
      <p:sp>
        <p:nvSpPr>
          <p:cNvPr id="28" name="Text 25"/>
          <p:cNvSpPr/>
          <p:nvPr/>
        </p:nvSpPr>
        <p:spPr>
          <a:xfrm>
            <a:off x="1162050" y="4015105"/>
            <a:ext cx="438340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Quick Reference Guide</a:t>
            </a:r>
            <a:endParaRPr lang="en-US" sz="1600" dirty="0"/>
          </a:p>
        </p:txBody>
      </p:sp>
      <p:sp>
        <p:nvSpPr>
          <p:cNvPr id="29" name="Text 26"/>
          <p:cNvSpPr/>
          <p:nvPr/>
        </p:nvSpPr>
        <p:spPr>
          <a:xfrm>
            <a:off x="1162050" y="4429125"/>
            <a:ext cx="4381951"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 one-page cheat sheet maps common academic tasks to vetted AI tools, providing risk notes and verification steps. This guide helps students use AI effectively while maintaining ethical standards.</a:t>
            </a:r>
            <a:endParaRPr lang="en-US" sz="1600" dirty="0"/>
          </a:p>
        </p:txBody>
      </p:sp>
      <p:sp>
        <p:nvSpPr>
          <p:cNvPr id="30" name="Text 27"/>
          <p:cNvSpPr/>
          <p:nvPr/>
        </p:nvSpPr>
        <p:spPr>
          <a:xfrm>
            <a:off x="6668770" y="4015105"/>
            <a:ext cx="438340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Promote Responsible Use</a:t>
            </a:r>
            <a:endParaRPr lang="en-US" sz="1600" dirty="0"/>
          </a:p>
        </p:txBody>
      </p:sp>
      <p:sp>
        <p:nvSpPr>
          <p:cNvPr id="31" name="Text 28"/>
          <p:cNvSpPr/>
          <p:nvPr/>
        </p:nvSpPr>
        <p:spPr>
          <a:xfrm>
            <a:off x="6668770" y="4429125"/>
            <a:ext cx="4381951"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The cheat sheet promotes responsible AI use by reminding students to verify information, avoid plagiarism, and ensure that AI tools enhance rather than replace their learning experience.</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Pilot-to-Scale Adoption Plan</a:t>
            </a:r>
            <a:endParaRPr lang="en-US" sz="1600" dirty="0"/>
          </a:p>
        </p:txBody>
      </p:sp>
      <p:sp>
        <p:nvSpPr>
          <p:cNvPr id="17" name="Shape 15"/>
          <p:cNvSpPr/>
          <p:nvPr/>
        </p:nvSpPr>
        <p:spPr>
          <a:xfrm>
            <a:off x="-16510" y="4744085"/>
            <a:ext cx="12221210" cy="21139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4744085"/>
            <a:ext cx="12221210" cy="21139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1623060" y="1609725"/>
            <a:ext cx="8945880" cy="670560"/>
          </a:xfrm>
          <a:prstGeom prst="round2SameRect">
            <a:avLst>
              <a:gd name="adj1" fmla="val 16667"/>
              <a:gd name="adj2" fmla="val 0"/>
            </a:avLst>
          </a:prstGeom>
          <a:solidFill>
            <a:srgbClr val="D3BDA6"/>
          </a:solidFill>
          <a:ln/>
        </p:spPr>
      </p:sp>
      <p:sp>
        <p:nvSpPr>
          <p:cNvPr id="20" name="Text 18"/>
          <p:cNvSpPr/>
          <p:nvPr/>
        </p:nvSpPr>
        <p:spPr>
          <a:xfrm>
            <a:off x="1623060" y="1609725"/>
            <a:ext cx="8945880" cy="6705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1623060" y="2422525"/>
            <a:ext cx="8945880" cy="3520440"/>
          </a:xfrm>
          <a:prstGeom prst="round2SameRect">
            <a:avLst>
              <a:gd name="adj1" fmla="val 0"/>
              <a:gd name="adj2" fmla="val 0"/>
            </a:avLst>
          </a:prstGeom>
          <a:solidFill>
            <a:srgbClr val="FFFFFF"/>
          </a:solidFill>
          <a:ln w="19050">
            <a:solidFill>
              <a:srgbClr val="D3BDA6"/>
            </a:solidFill>
            <a:prstDash val="solid"/>
          </a:ln>
        </p:spPr>
      </p:sp>
      <p:sp>
        <p:nvSpPr>
          <p:cNvPr id="22" name="Text 20"/>
          <p:cNvSpPr/>
          <p:nvPr/>
        </p:nvSpPr>
        <p:spPr>
          <a:xfrm>
            <a:off x="1623060" y="2422525"/>
            <a:ext cx="8945880" cy="352044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9-28-15:22:05-d3ce478s8jdo4os5dcug.png"/>
          <p:cNvPicPr>
            <a:picLocks noChangeAspect="1"/>
          </p:cNvPicPr>
          <p:nvPr/>
        </p:nvPicPr>
        <p:blipFill>
          <a:blip r:embed="rId3"/>
          <a:srcRect t="230" b="230"/>
          <a:stretch/>
        </p:blipFill>
        <p:spPr>
          <a:xfrm>
            <a:off x="2056130" y="2620645"/>
            <a:ext cx="8183245" cy="1371600"/>
          </a:xfrm>
          <a:prstGeom prst="rect">
            <a:avLst/>
          </a:prstGeom>
        </p:spPr>
      </p:pic>
      <p:sp>
        <p:nvSpPr>
          <p:cNvPr id="24" name="Text 21"/>
          <p:cNvSpPr/>
          <p:nvPr/>
        </p:nvSpPr>
        <p:spPr>
          <a:xfrm>
            <a:off x="1983423" y="1725295"/>
            <a:ext cx="822515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Gradual AI Integration</a:t>
            </a:r>
            <a:endParaRPr lang="en-US" sz="1600" dirty="0"/>
          </a:p>
        </p:txBody>
      </p:sp>
      <p:sp>
        <p:nvSpPr>
          <p:cNvPr id="25" name="Text 22"/>
          <p:cNvSpPr/>
          <p:nvPr/>
        </p:nvSpPr>
        <p:spPr>
          <a:xfrm>
            <a:off x="1983423" y="4143375"/>
            <a:ext cx="8225155" cy="1069975"/>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Start with one repetitive task, measure efficiency gains over four weeks, and gradually expand AI use to research, planning, and collaboration. This approach ensures smooth integration and maximizes benefits.</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Case Study Snapshots</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07</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Climate Essay Draft in Minutes</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765493" y="1757680"/>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sp>
      <p:sp>
        <p:nvSpPr>
          <p:cNvPr id="20" name="Text 18"/>
          <p:cNvSpPr/>
          <p:nvPr/>
        </p:nvSpPr>
        <p:spPr>
          <a:xfrm>
            <a:off x="765493" y="1757680"/>
            <a:ext cx="3020695" cy="425069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8406448" y="1757680"/>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sp>
      <p:sp>
        <p:nvSpPr>
          <p:cNvPr id="22" name="Text 20"/>
          <p:cNvSpPr/>
          <p:nvPr/>
        </p:nvSpPr>
        <p:spPr>
          <a:xfrm>
            <a:off x="8406448" y="1757680"/>
            <a:ext cx="3020695" cy="425069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9-28-15:22:07-d3ce47os8jdo4os5dd10.png"/>
          <p:cNvPicPr>
            <a:picLocks noChangeAspect="1"/>
          </p:cNvPicPr>
          <p:nvPr/>
        </p:nvPicPr>
        <p:blipFill>
          <a:blip r:embed="rId3"/>
          <a:srcRect l="16" r="16"/>
          <a:stretch/>
        </p:blipFill>
        <p:spPr>
          <a:xfrm>
            <a:off x="4090988" y="1426845"/>
            <a:ext cx="4010025" cy="4912360"/>
          </a:xfrm>
          <a:prstGeom prst="roundRect">
            <a:avLst>
              <a:gd name="adj" fmla="val 6367"/>
            </a:avLst>
          </a:prstGeom>
        </p:spPr>
      </p:pic>
      <p:sp>
        <p:nvSpPr>
          <p:cNvPr id="24" name="Text 21"/>
          <p:cNvSpPr/>
          <p:nvPr/>
        </p:nvSpPr>
        <p:spPr>
          <a:xfrm>
            <a:off x="872173" y="2066290"/>
            <a:ext cx="2807970"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AI-Generated Essay Outline</a:t>
            </a:r>
            <a:endParaRPr lang="en-US" sz="1600" dirty="0"/>
          </a:p>
        </p:txBody>
      </p:sp>
      <p:sp>
        <p:nvSpPr>
          <p:cNvPr id="25" name="Text 22"/>
          <p:cNvSpPr/>
          <p:nvPr/>
        </p:nvSpPr>
        <p:spPr>
          <a:xfrm>
            <a:off x="872173" y="2838450"/>
            <a:ext cx="2807970" cy="2852738"/>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AI converts three journal articles into a structured essay outline, introduction, and cited examples. This automation reduces preliminary research time but requires student evaluation of argument logic and source reliability.</a:t>
            </a:r>
            <a:endParaRPr lang="en-US" sz="1600" dirty="0"/>
          </a:p>
        </p:txBody>
      </p:sp>
      <p:sp>
        <p:nvSpPr>
          <p:cNvPr id="26" name="Text 23"/>
          <p:cNvSpPr/>
          <p:nvPr/>
        </p:nvSpPr>
        <p:spPr>
          <a:xfrm>
            <a:off x="8513128" y="2066290"/>
            <a:ext cx="280797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Critical Evaluation</a:t>
            </a:r>
            <a:endParaRPr lang="en-US" sz="1600" dirty="0"/>
          </a:p>
        </p:txBody>
      </p:sp>
      <p:sp>
        <p:nvSpPr>
          <p:cNvPr id="27" name="Text 24"/>
          <p:cNvSpPr/>
          <p:nvPr/>
        </p:nvSpPr>
        <p:spPr>
          <a:xfrm>
            <a:off x="8513128" y="2838450"/>
            <a:ext cx="280797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Students must critically evaluate AI-generated content to ensure it meets academic standards. This process helps maintain originality and integrity in final submissions.</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0-d3ce48gs8jdo4os5dd9g.png"/>
          <p:cNvPicPr>
            <a:picLocks noChangeAspect="1"/>
          </p:cNvPicPr>
          <p:nvPr/>
        </p:nvPicPr>
        <p:blipFill>
          <a:blip r:embed="rId3"/>
          <a:srcRect l="5" r="5"/>
          <a:stretch/>
        </p:blipFill>
        <p:spPr>
          <a:xfrm>
            <a:off x="-9525" y="-19685"/>
            <a:ext cx="12197080" cy="6890385"/>
          </a:xfrm>
          <a:prstGeom prst="rect">
            <a:avLst/>
          </a:prstGeom>
        </p:spPr>
      </p:pic>
      <p:sp>
        <p:nvSpPr>
          <p:cNvPr id="5" name="Text 2"/>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Algebra Set Solved Stepwise</a:t>
            </a:r>
            <a:endParaRPr lang="en-US" sz="1600" dirty="0"/>
          </a:p>
        </p:txBody>
      </p:sp>
      <p:sp>
        <p:nvSpPr>
          <p:cNvPr id="6" name="Shape 3"/>
          <p:cNvSpPr/>
          <p:nvPr/>
        </p:nvSpPr>
        <p:spPr>
          <a:xfrm>
            <a:off x="991235" y="1871345"/>
            <a:ext cx="3147695" cy="4275455"/>
          </a:xfrm>
          <a:prstGeom prst="roundRect">
            <a:avLst>
              <a:gd name="adj" fmla="val 7796"/>
            </a:avLst>
          </a:prstGeom>
          <a:solidFill>
            <a:srgbClr val="FFFFFF"/>
          </a:solidFill>
          <a:ln w="19050">
            <a:solidFill>
              <a:srgbClr val="D3BDA6"/>
            </a:solidFill>
            <a:prstDash val="solid"/>
          </a:ln>
        </p:spPr>
      </p:sp>
      <p:sp>
        <p:nvSpPr>
          <p:cNvPr id="7" name="Text 4"/>
          <p:cNvSpPr/>
          <p:nvPr/>
        </p:nvSpPr>
        <p:spPr>
          <a:xfrm>
            <a:off x="991235" y="1871345"/>
            <a:ext cx="3147695" cy="427545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2135505" y="1508125"/>
            <a:ext cx="859790" cy="904875"/>
          </a:xfrm>
          <a:prstGeom prst="ellipse">
            <a:avLst/>
          </a:prstGeom>
          <a:gradFill flip="none" rotWithShape="1">
            <a:gsLst>
              <a:gs pos="0">
                <a:srgbClr val="D3BDA6"/>
              </a:gs>
              <a:gs pos="100000">
                <a:srgbClr val="AB8A7D"/>
              </a:gs>
            </a:gsLst>
            <a:lin ang="2700000" scaled="1"/>
          </a:gradFill>
          <a:ln/>
        </p:spPr>
      </p:sp>
      <p:sp>
        <p:nvSpPr>
          <p:cNvPr id="9" name="Text 6"/>
          <p:cNvSpPr/>
          <p:nvPr/>
        </p:nvSpPr>
        <p:spPr>
          <a:xfrm>
            <a:off x="2135505" y="1508125"/>
            <a:ext cx="859790" cy="90487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509135" y="1871345"/>
            <a:ext cx="3147695" cy="4275455"/>
          </a:xfrm>
          <a:prstGeom prst="roundRect">
            <a:avLst>
              <a:gd name="adj" fmla="val 7796"/>
            </a:avLst>
          </a:prstGeom>
          <a:solidFill>
            <a:srgbClr val="FFFFFF"/>
          </a:solidFill>
          <a:ln w="19050">
            <a:solidFill>
              <a:srgbClr val="D3BDA6"/>
            </a:solidFill>
            <a:prstDash val="solid"/>
          </a:ln>
        </p:spPr>
      </p:sp>
      <p:sp>
        <p:nvSpPr>
          <p:cNvPr id="11" name="Text 8"/>
          <p:cNvSpPr/>
          <p:nvPr/>
        </p:nvSpPr>
        <p:spPr>
          <a:xfrm>
            <a:off x="4509135" y="1871345"/>
            <a:ext cx="3147695" cy="427545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5653405" y="1508125"/>
            <a:ext cx="859790" cy="904875"/>
          </a:xfrm>
          <a:prstGeom prst="ellipse">
            <a:avLst/>
          </a:prstGeom>
          <a:gradFill flip="none" rotWithShape="1">
            <a:gsLst>
              <a:gs pos="0">
                <a:srgbClr val="D3BDA6"/>
              </a:gs>
              <a:gs pos="100000">
                <a:srgbClr val="AB8A7D"/>
              </a:gs>
            </a:gsLst>
            <a:lin ang="2700000" scaled="1"/>
          </a:gradFill>
          <a:ln/>
        </p:spPr>
      </p:sp>
      <p:sp>
        <p:nvSpPr>
          <p:cNvPr id="13" name="Text 10"/>
          <p:cNvSpPr/>
          <p:nvPr/>
        </p:nvSpPr>
        <p:spPr>
          <a:xfrm>
            <a:off x="5653405" y="1508125"/>
            <a:ext cx="859790" cy="90487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8027035" y="1871345"/>
            <a:ext cx="3147695" cy="4275455"/>
          </a:xfrm>
          <a:prstGeom prst="roundRect">
            <a:avLst>
              <a:gd name="adj" fmla="val 7796"/>
            </a:avLst>
          </a:prstGeom>
          <a:solidFill>
            <a:srgbClr val="FFFFFF"/>
          </a:solidFill>
          <a:ln w="19050">
            <a:solidFill>
              <a:srgbClr val="D3BDA6"/>
            </a:solidFill>
            <a:prstDash val="solid"/>
          </a:ln>
        </p:spPr>
      </p:sp>
      <p:sp>
        <p:nvSpPr>
          <p:cNvPr id="15" name="Text 12"/>
          <p:cNvSpPr/>
          <p:nvPr/>
        </p:nvSpPr>
        <p:spPr>
          <a:xfrm>
            <a:off x="8027035" y="1871345"/>
            <a:ext cx="3147695" cy="427545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9171305" y="1508125"/>
            <a:ext cx="859790" cy="904875"/>
          </a:xfrm>
          <a:prstGeom prst="ellipse">
            <a:avLst/>
          </a:prstGeom>
          <a:gradFill flip="none" rotWithShape="1">
            <a:gsLst>
              <a:gs pos="0">
                <a:srgbClr val="D3BDA6"/>
              </a:gs>
              <a:gs pos="100000">
                <a:srgbClr val="AB8A7D"/>
              </a:gs>
            </a:gsLst>
            <a:lin ang="2700000" scaled="1"/>
          </a:gradFill>
          <a:ln/>
        </p:spPr>
      </p:sp>
      <p:sp>
        <p:nvSpPr>
          <p:cNvPr id="17" name="Text 14"/>
          <p:cNvSpPr/>
          <p:nvPr/>
        </p:nvSpPr>
        <p:spPr>
          <a:xfrm>
            <a:off x="9171305" y="1508125"/>
            <a:ext cx="859790" cy="90487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5"/>
          <p:cNvSpPr/>
          <p:nvPr/>
        </p:nvSpPr>
        <p:spPr>
          <a:xfrm>
            <a:off x="2209800" y="1699895"/>
            <a:ext cx="71056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01</a:t>
            </a:r>
            <a:endParaRPr lang="en-US" sz="1600" dirty="0"/>
          </a:p>
        </p:txBody>
      </p:sp>
      <p:sp>
        <p:nvSpPr>
          <p:cNvPr id="19" name="Text 16"/>
          <p:cNvSpPr/>
          <p:nvPr/>
        </p:nvSpPr>
        <p:spPr>
          <a:xfrm>
            <a:off x="1151255" y="2642870"/>
            <a:ext cx="282829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Step-by-Step Solutions</a:t>
            </a:r>
            <a:endParaRPr lang="en-US" sz="1600" dirty="0"/>
          </a:p>
        </p:txBody>
      </p:sp>
      <p:sp>
        <p:nvSpPr>
          <p:cNvPr id="20" name="Text 17"/>
          <p:cNvSpPr/>
          <p:nvPr/>
        </p:nvSpPr>
        <p:spPr>
          <a:xfrm>
            <a:off x="1151255" y="3270250"/>
            <a:ext cx="2828290"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AI tools provide step-by-step solutions and visualizations for algebra problems, helping students verify their answers and understand the underlying concepts.</a:t>
            </a:r>
            <a:endParaRPr lang="en-US" sz="1600" dirty="0"/>
          </a:p>
        </p:txBody>
      </p:sp>
      <p:sp>
        <p:nvSpPr>
          <p:cNvPr id="21" name="Text 18"/>
          <p:cNvSpPr/>
          <p:nvPr/>
        </p:nvSpPr>
        <p:spPr>
          <a:xfrm>
            <a:off x="5727700" y="1699895"/>
            <a:ext cx="71056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02</a:t>
            </a:r>
            <a:endParaRPr lang="en-US" sz="1600" dirty="0"/>
          </a:p>
        </p:txBody>
      </p:sp>
      <p:sp>
        <p:nvSpPr>
          <p:cNvPr id="22" name="Text 19"/>
          <p:cNvSpPr/>
          <p:nvPr/>
        </p:nvSpPr>
        <p:spPr>
          <a:xfrm>
            <a:off x="4669155" y="2642870"/>
            <a:ext cx="282829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Interactive Learning</a:t>
            </a:r>
            <a:endParaRPr lang="en-US" sz="1600" dirty="0"/>
          </a:p>
        </p:txBody>
      </p:sp>
      <p:sp>
        <p:nvSpPr>
          <p:cNvPr id="23" name="Text 20"/>
          <p:cNvSpPr/>
          <p:nvPr/>
        </p:nvSpPr>
        <p:spPr>
          <a:xfrm>
            <a:off x="4669155" y="3270250"/>
            <a:ext cx="2828290"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Interactive explanations and visualizations enhance learning and retention. Students can identify and correct mistakes, improving their problem-solving skills.</a:t>
            </a:r>
            <a:endParaRPr lang="en-US" sz="1600" dirty="0"/>
          </a:p>
        </p:txBody>
      </p:sp>
      <p:sp>
        <p:nvSpPr>
          <p:cNvPr id="24" name="Text 21"/>
          <p:cNvSpPr/>
          <p:nvPr/>
        </p:nvSpPr>
        <p:spPr>
          <a:xfrm>
            <a:off x="9245600" y="1699895"/>
            <a:ext cx="71056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03</a:t>
            </a:r>
            <a:endParaRPr lang="en-US" sz="1600" dirty="0"/>
          </a:p>
        </p:txBody>
      </p:sp>
      <p:sp>
        <p:nvSpPr>
          <p:cNvPr id="25" name="Text 22"/>
          <p:cNvSpPr/>
          <p:nvPr/>
        </p:nvSpPr>
        <p:spPr>
          <a:xfrm>
            <a:off x="8187055" y="2642870"/>
            <a:ext cx="2828290"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Avoiding Oversimplification</a:t>
            </a:r>
            <a:endParaRPr lang="en-US" sz="1600" dirty="0"/>
          </a:p>
        </p:txBody>
      </p:sp>
      <p:sp>
        <p:nvSpPr>
          <p:cNvPr id="26" name="Text 23"/>
          <p:cNvSpPr/>
          <p:nvPr/>
        </p:nvSpPr>
        <p:spPr>
          <a:xfrm>
            <a:off x="8187055" y="3270250"/>
            <a:ext cx="2828290" cy="2560042"/>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While AI provides solutions, students must engage with the material to ensure they understand the reasoning behind each step. This approach prevents oversimplification and fosters deeper learning.</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Seven-Day Exam Scheduler</a:t>
            </a:r>
            <a:endParaRPr lang="en-US" sz="1600" dirty="0"/>
          </a:p>
        </p:txBody>
      </p:sp>
      <p:sp>
        <p:nvSpPr>
          <p:cNvPr id="17" name="Shape 15"/>
          <p:cNvSpPr/>
          <p:nvPr/>
        </p:nvSpPr>
        <p:spPr>
          <a:xfrm>
            <a:off x="10795" y="2524760"/>
            <a:ext cx="12176760" cy="3271520"/>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0795" y="2524760"/>
            <a:ext cx="12176760" cy="3271520"/>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0" descr="https://kimi-img.moonshot.cn/pub/slides/slides_tmpl/image/25-09-28-15:22:07-d3ce47os8jdo4os5dd1g.jpg"/>
          <p:cNvPicPr>
            <a:picLocks noChangeAspect="1"/>
          </p:cNvPicPr>
          <p:nvPr/>
        </p:nvPicPr>
        <p:blipFill>
          <a:blip r:embed="rId3"/>
          <a:srcRect l="10321" r="50667"/>
          <a:stretch/>
        </p:blipFill>
        <p:spPr>
          <a:xfrm>
            <a:off x="7876540" y="1447800"/>
            <a:ext cx="3307715" cy="4770120"/>
          </a:xfrm>
          <a:prstGeom prst="rect">
            <a:avLst/>
          </a:prstGeom>
        </p:spPr>
      </p:pic>
      <p:sp>
        <p:nvSpPr>
          <p:cNvPr id="20" name="Text 17"/>
          <p:cNvSpPr/>
          <p:nvPr/>
        </p:nvSpPr>
        <p:spPr>
          <a:xfrm>
            <a:off x="974090" y="2969895"/>
            <a:ext cx="560641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Dynamic Study Plan</a:t>
            </a:r>
            <a:endParaRPr lang="en-US" sz="1600" dirty="0"/>
          </a:p>
        </p:txBody>
      </p:sp>
      <p:sp>
        <p:nvSpPr>
          <p:cNvPr id="21" name="Text 18"/>
          <p:cNvSpPr/>
          <p:nvPr/>
        </p:nvSpPr>
        <p:spPr>
          <a:xfrm>
            <a:off x="974090" y="3528695"/>
            <a:ext cx="5606415" cy="1783159"/>
          </a:xfrm>
          <a:prstGeom prst="rect">
            <a:avLst/>
          </a:prstGeom>
          <a:noFill/>
          <a:ln/>
        </p:spPr>
        <p:txBody>
          <a:bodyPr wrap="square" lIns="91440" tIns="45720" rIns="91440" bIns="45720" rtlCol="0" anchor="t">
            <a:spAutoFit/>
          </a:bodyPr>
          <a:lstStyle/>
          <a:p>
            <a:pPr>
              <a:lnSpc>
                <a:spcPct val="130000"/>
              </a:lnSpc>
            </a:pPr>
            <a:r>
              <a:rPr lang="en-US" sz="1800" dirty="0">
                <a:solidFill>
                  <a:srgbClr val="FFFFFF"/>
                </a:solidFill>
                <a:latin typeface="MiSans" pitchFamily="34" charset="0"/>
                <a:ea typeface="MiSans" pitchFamily="34" charset="-122"/>
                <a:cs typeface="MiSans" pitchFamily="34" charset="-120"/>
              </a:rPr>
              <a:t>AI builds a dynamic study plan that prioritizes difficult subjects, inserts spaced-repetition reviews, and adjusts automatically when sessions are missed. This optimization helps students manage their time effectively.</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620078" y="3926205"/>
            <a:ext cx="3794400" cy="2423160"/>
          </a:xfrm>
          <a:prstGeom prst="roundRect">
            <a:avLst>
              <a:gd name="adj" fmla="val 3459"/>
            </a:avLst>
          </a:prstGeom>
          <a:solidFill>
            <a:srgbClr val="FFFFFF"/>
          </a:solidFill>
          <a:ln w="19050">
            <a:solidFill>
              <a:srgbClr val="D3BDA6"/>
            </a:solidFill>
            <a:prstDash val="solid"/>
          </a:ln>
        </p:spPr>
      </p:sp>
      <p:sp>
        <p:nvSpPr>
          <p:cNvPr id="11" name="Text 9"/>
          <p:cNvSpPr/>
          <p:nvPr/>
        </p:nvSpPr>
        <p:spPr>
          <a:xfrm>
            <a:off x="620078" y="3926205"/>
            <a:ext cx="3794400" cy="2423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592138"/>
            <a:ext cx="351155" cy="43815"/>
          </a:xfrm>
          <a:prstGeom prst="roundRect">
            <a:avLst>
              <a:gd name="adj" fmla="val 50000"/>
            </a:avLst>
          </a:prstGeom>
          <a:solidFill>
            <a:srgbClr val="D3BDA6"/>
          </a:solidFill>
          <a:ln/>
        </p:spPr>
      </p:sp>
      <p:sp>
        <p:nvSpPr>
          <p:cNvPr id="13" name="Text 11"/>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712153"/>
            <a:ext cx="351155" cy="43815"/>
          </a:xfrm>
          <a:prstGeom prst="roundRect">
            <a:avLst>
              <a:gd name="adj" fmla="val 50000"/>
            </a:avLst>
          </a:prstGeom>
          <a:solidFill>
            <a:srgbClr val="D3BDA6"/>
          </a:solidFill>
          <a:ln/>
        </p:spPr>
      </p:sp>
      <p:sp>
        <p:nvSpPr>
          <p:cNvPr id="15" name="Text 13"/>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1456035" y="832168"/>
            <a:ext cx="351155" cy="43815"/>
          </a:xfrm>
          <a:prstGeom prst="roundRect">
            <a:avLst>
              <a:gd name="adj" fmla="val 50000"/>
            </a:avLst>
          </a:prstGeom>
          <a:solidFill>
            <a:srgbClr val="D3BDA6"/>
          </a:solidFill>
          <a:ln/>
        </p:spPr>
      </p:sp>
      <p:sp>
        <p:nvSpPr>
          <p:cNvPr id="17" name="Text 15"/>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67385" y="524510"/>
            <a:ext cx="6272530" cy="1049734"/>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Key Takeaway Human Insight Wins</a:t>
            </a:r>
            <a:endParaRPr lang="en-US" sz="1600" dirty="0"/>
          </a:p>
        </p:txBody>
      </p:sp>
      <p:sp>
        <p:nvSpPr>
          <p:cNvPr id="19" name="Shape 17"/>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20" name="Text 18"/>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9-d3ce488s8jdo4os5dd60.png"/>
          <p:cNvPicPr>
            <a:picLocks noChangeAspect="1"/>
          </p:cNvPicPr>
          <p:nvPr/>
        </p:nvPicPr>
        <p:blipFill>
          <a:blip r:embed="rId3"/>
          <a:srcRect t="73" b="73"/>
          <a:stretch/>
        </p:blipFill>
        <p:spPr>
          <a:xfrm>
            <a:off x="4572000" y="3926205"/>
            <a:ext cx="7010400" cy="2422800"/>
          </a:xfrm>
          <a:prstGeom prst="roundRect">
            <a:avLst>
              <a:gd name="adj" fmla="val 4640"/>
            </a:avLst>
          </a:prstGeom>
        </p:spPr>
      </p:pic>
      <p:pic>
        <p:nvPicPr>
          <p:cNvPr id="22" name="Image 1" descr="https://kimi-img.moonshot.cn/pub/slides/slides_tmpl/image/25-09-28-15:22:09-d3ce488s8jdo4os5dd40.png"/>
          <p:cNvPicPr>
            <a:picLocks noChangeAspect="1"/>
          </p:cNvPicPr>
          <p:nvPr/>
        </p:nvPicPr>
        <p:blipFill>
          <a:blip r:embed="rId4"/>
          <a:srcRect t="82" b="82"/>
          <a:stretch/>
        </p:blipFill>
        <p:spPr>
          <a:xfrm>
            <a:off x="620078" y="1488440"/>
            <a:ext cx="3794760" cy="2319020"/>
          </a:xfrm>
          <a:prstGeom prst="roundRect">
            <a:avLst>
              <a:gd name="adj" fmla="val 5240"/>
            </a:avLst>
          </a:prstGeom>
        </p:spPr>
      </p:pic>
      <p:sp>
        <p:nvSpPr>
          <p:cNvPr id="23" name="Shape 19"/>
          <p:cNvSpPr/>
          <p:nvPr/>
        </p:nvSpPr>
        <p:spPr>
          <a:xfrm>
            <a:off x="4576763" y="1489075"/>
            <a:ext cx="6995160" cy="2318385"/>
          </a:xfrm>
          <a:prstGeom prst="roundRect">
            <a:avLst>
              <a:gd name="adj" fmla="val 6272"/>
            </a:avLst>
          </a:prstGeom>
          <a:solidFill>
            <a:srgbClr val="D3BDA6"/>
          </a:solidFill>
          <a:ln/>
        </p:spPr>
      </p:sp>
      <p:sp>
        <p:nvSpPr>
          <p:cNvPr id="24" name="Text 20"/>
          <p:cNvSpPr/>
          <p:nvPr/>
        </p:nvSpPr>
        <p:spPr>
          <a:xfrm>
            <a:off x="4576763" y="1489075"/>
            <a:ext cx="6995160" cy="231838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Text 21"/>
          <p:cNvSpPr/>
          <p:nvPr/>
        </p:nvSpPr>
        <p:spPr>
          <a:xfrm>
            <a:off x="4773930" y="1744345"/>
            <a:ext cx="644144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AI Accelerates Learning</a:t>
            </a:r>
            <a:endParaRPr lang="en-US" sz="1600" dirty="0"/>
          </a:p>
        </p:txBody>
      </p:sp>
      <p:sp>
        <p:nvSpPr>
          <p:cNvPr id="26" name="Text 22"/>
          <p:cNvSpPr/>
          <p:nvPr/>
        </p:nvSpPr>
        <p:spPr>
          <a:xfrm>
            <a:off x="4773930" y="2158365"/>
            <a:ext cx="6439574"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tools accelerate research, writing, problem-solving, and planning, but deep learning and ethical judgment remain human responsibilities. Use AI to offload busywork and focus on higher-order thinking.</a:t>
            </a:r>
            <a:endParaRPr lang="en-US" sz="1600" dirty="0"/>
          </a:p>
        </p:txBody>
      </p:sp>
      <p:sp>
        <p:nvSpPr>
          <p:cNvPr id="27" name="Text 23"/>
          <p:cNvSpPr/>
          <p:nvPr/>
        </p:nvSpPr>
        <p:spPr>
          <a:xfrm>
            <a:off x="734695" y="3999865"/>
            <a:ext cx="348551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Focus on Originality</a:t>
            </a:r>
            <a:endParaRPr lang="en-US" sz="1600" dirty="0"/>
          </a:p>
        </p:txBody>
      </p:sp>
      <p:sp>
        <p:nvSpPr>
          <p:cNvPr id="28" name="Text 24"/>
          <p:cNvSpPr/>
          <p:nvPr/>
        </p:nvSpPr>
        <p:spPr>
          <a:xfrm>
            <a:off x="734695" y="4307205"/>
            <a:ext cx="348450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Students should use AI to enhance their learning experience, but maintaining originality and critical thinking is essential. AI is a tool, not a replacement for human insight and creativity.</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pg.png"/>
          <p:cNvPicPr>
            <a:picLocks noChangeAspect="1"/>
          </p:cNvPicPr>
          <p:nvPr/>
        </p:nvPicPr>
        <p:blipFill>
          <a:blip r:embed="rId3"/>
          <a:srcRect l="3" r="3"/>
          <a:stretch/>
        </p:blipFill>
        <p:spPr>
          <a:xfrm>
            <a:off x="-15875" y="-4445"/>
            <a:ext cx="12233910" cy="6859905"/>
          </a:xfrm>
          <a:prstGeom prst="rect">
            <a:avLst/>
          </a:prstGeom>
        </p:spPr>
      </p:pic>
      <p:sp>
        <p:nvSpPr>
          <p:cNvPr id="3" name="Shape 0"/>
          <p:cNvSpPr/>
          <p:nvPr/>
        </p:nvSpPr>
        <p:spPr>
          <a:xfrm>
            <a:off x="4926958" y="4684395"/>
            <a:ext cx="2337402" cy="502920"/>
          </a:xfrm>
          <a:prstGeom prst="roundRect">
            <a:avLst>
              <a:gd name="adj" fmla="val 50000"/>
            </a:avLst>
          </a:prstGeom>
          <a:solidFill>
            <a:srgbClr val="000000">
              <a:alpha val="0"/>
            </a:srgbClr>
          </a:solidFill>
          <a:ln w="19050">
            <a:solidFill>
              <a:srgbClr val="FFFFFF"/>
            </a:solidFill>
            <a:prstDash val="solid"/>
          </a:ln>
        </p:spPr>
      </p:sp>
      <p:sp>
        <p:nvSpPr>
          <p:cNvPr id="4" name="Text 1"/>
          <p:cNvSpPr/>
          <p:nvPr/>
        </p:nvSpPr>
        <p:spPr>
          <a:xfrm>
            <a:off x="4926958" y="4684395"/>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4889500" y="4736465"/>
            <a:ext cx="2413000" cy="400110"/>
          </a:xfrm>
          <a:prstGeom prst="rect">
            <a:avLst/>
          </a:prstGeom>
          <a:noFill/>
          <a:ln/>
        </p:spPr>
        <p:txBody>
          <a:bodyPr wrap="square" lIns="91440" tIns="45720" rIns="91440" bIns="45720" rtlCol="0" anchor="t">
            <a:spAutoFit/>
          </a:bodyPr>
          <a:lstStyle/>
          <a:p>
            <a:pPr algn="ctr">
              <a:lnSpc>
                <a:spcPct val="100000"/>
              </a:lnSpc>
            </a:pPr>
            <a:r>
              <a:rPr lang="en-US" sz="2000">
                <a:solidFill>
                  <a:srgbClr val="FFFFFF"/>
                </a:solidFill>
                <a:latin typeface="MiSans" pitchFamily="34" charset="0"/>
                <a:ea typeface="MiSans" pitchFamily="34" charset="-122"/>
                <a:cs typeface="MiSans" pitchFamily="34" charset="-120"/>
              </a:rPr>
              <a:t>Sean Wong</a:t>
            </a:r>
            <a:endParaRPr lang="en-US" sz="1600" dirty="0"/>
          </a:p>
        </p:txBody>
      </p:sp>
      <p:sp>
        <p:nvSpPr>
          <p:cNvPr id="6" name="Shape 3"/>
          <p:cNvSpPr/>
          <p:nvPr/>
        </p:nvSpPr>
        <p:spPr>
          <a:xfrm>
            <a:off x="4926958" y="5387340"/>
            <a:ext cx="2337402" cy="502920"/>
          </a:xfrm>
          <a:prstGeom prst="roundRect">
            <a:avLst>
              <a:gd name="adj" fmla="val 50000"/>
            </a:avLst>
          </a:prstGeom>
          <a:solidFill>
            <a:srgbClr val="000000">
              <a:alpha val="0"/>
            </a:srgbClr>
          </a:solidFill>
          <a:ln w="19050">
            <a:solidFill>
              <a:srgbClr val="FFFFFF"/>
            </a:solidFill>
            <a:prstDash val="solid"/>
          </a:ln>
        </p:spPr>
      </p:sp>
      <p:sp>
        <p:nvSpPr>
          <p:cNvPr id="7" name="Text 4"/>
          <p:cNvSpPr/>
          <p:nvPr/>
        </p:nvSpPr>
        <p:spPr>
          <a:xfrm>
            <a:off x="4926958" y="5387340"/>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4889500" y="5439410"/>
            <a:ext cx="2413000"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2025/01/01</a:t>
            </a:r>
            <a:endParaRPr lang="en-US" sz="1600" dirty="0"/>
          </a:p>
        </p:txBody>
      </p:sp>
      <p:sp>
        <p:nvSpPr>
          <p:cNvPr id="9" name="Text 6"/>
          <p:cNvSpPr/>
          <p:nvPr/>
        </p:nvSpPr>
        <p:spPr>
          <a:xfrm>
            <a:off x="2553970" y="1307465"/>
            <a:ext cx="7061200" cy="3299460"/>
          </a:xfrm>
          <a:prstGeom prst="rect">
            <a:avLst/>
          </a:prstGeom>
          <a:noFill/>
          <a:ln/>
        </p:spPr>
        <p:txBody>
          <a:bodyPr wrap="square" lIns="91440" tIns="45720" rIns="91440" bIns="45720" rtlCol="0" anchor="t"/>
          <a:lstStyle/>
          <a:p>
            <a:pPr algn="ctr">
              <a:lnSpc>
                <a:spcPct val="100000"/>
              </a:lnSpc>
            </a:pPr>
            <a:r>
              <a:rPr lang="en-US" sz="9600" b="1" dirty="0">
                <a:solidFill>
                  <a:srgbClr val="FFFFFF"/>
                </a:solidFill>
                <a:latin typeface="MiSans" pitchFamily="34" charset="0"/>
                <a:ea typeface="MiSans" pitchFamily="34" charset="-122"/>
                <a:cs typeface="MiSans" pitchFamily="34" charset="-120"/>
              </a:rPr>
              <a:t>THANK</a:t>
            </a:r>
            <a:endParaRPr lang="en-US" sz="1600" dirty="0"/>
          </a:p>
          <a:p>
            <a:pPr algn="ctr">
              <a:lnSpc>
                <a:spcPct val="100000"/>
              </a:lnSpc>
            </a:pPr>
            <a:r>
              <a:rPr lang="en-US" sz="9600" b="1" dirty="0">
                <a:solidFill>
                  <a:srgbClr val="FFFFFF"/>
                </a:solidFill>
                <a:latin typeface="MiSans" pitchFamily="34" charset="0"/>
                <a:ea typeface="MiSans" pitchFamily="34" charset="-122"/>
                <a:cs typeface="MiSans" pitchFamily="34" charset="-120"/>
              </a:rPr>
              <a:t>YOU</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q0.png"/>
          <p:cNvPicPr>
            <a:picLocks noChangeAspect="1"/>
          </p:cNvPicPr>
          <p:nvPr/>
        </p:nvPicPr>
        <p:blipFill>
          <a:blip r:embed="rId3"/>
          <a:srcRect l="3" r="3"/>
          <a:stretch/>
        </p:blipFill>
        <p:spPr>
          <a:xfrm>
            <a:off x="4445" y="-19050"/>
            <a:ext cx="12215495" cy="6870700"/>
          </a:xfrm>
          <a:prstGeom prst="rect">
            <a:avLst/>
          </a:prstGeom>
        </p:spPr>
      </p:pic>
      <p:sp>
        <p:nvSpPr>
          <p:cNvPr id="3" name="Text 0"/>
          <p:cNvSpPr/>
          <p:nvPr/>
        </p:nvSpPr>
        <p:spPr>
          <a:xfrm>
            <a:off x="4286885" y="861060"/>
            <a:ext cx="3617595" cy="539115"/>
          </a:xfrm>
          <a:prstGeom prst="rect">
            <a:avLst/>
          </a:prstGeom>
          <a:noFill/>
          <a:ln/>
        </p:spPr>
        <p:txBody>
          <a:bodyPr wrap="square" lIns="0" tIns="0" rIns="0" bIns="0" rtlCol="0" anchor="ctr"/>
          <a:lstStyle/>
          <a:p>
            <a:pPr algn="ctr">
              <a:lnSpc>
                <a:spcPct val="100000"/>
              </a:lnSpc>
            </a:pPr>
            <a:r>
              <a:rPr lang="en-US" sz="4000" b="1" dirty="0">
                <a:solidFill>
                  <a:srgbClr val="595959"/>
                </a:solidFill>
                <a:latin typeface="MiSans" pitchFamily="34" charset="0"/>
                <a:ea typeface="MiSans" pitchFamily="34" charset="-122"/>
                <a:cs typeface="MiSans" pitchFamily="34" charset="-120"/>
              </a:rPr>
              <a:t>CONTENTS</a:t>
            </a:r>
            <a:endParaRPr lang="en-US" sz="1600" dirty="0"/>
          </a:p>
        </p:txBody>
      </p:sp>
      <p:sp>
        <p:nvSpPr>
          <p:cNvPr id="4" name="Shape 1"/>
          <p:cNvSpPr/>
          <p:nvPr/>
        </p:nvSpPr>
        <p:spPr>
          <a:xfrm>
            <a:off x="1460500" y="2441575"/>
            <a:ext cx="4160520" cy="2804795"/>
          </a:xfrm>
          <a:prstGeom prst="roundRect">
            <a:avLst>
              <a:gd name="adj" fmla="val 6565"/>
            </a:avLst>
          </a:prstGeom>
          <a:solidFill>
            <a:srgbClr val="FFFFFF"/>
          </a:solidFill>
          <a:ln w="19050">
            <a:solidFill>
              <a:srgbClr val="D3BDA6"/>
            </a:solidFill>
            <a:prstDash val="solid"/>
          </a:ln>
        </p:spPr>
      </p:sp>
      <p:sp>
        <p:nvSpPr>
          <p:cNvPr id="5" name="Text 2"/>
          <p:cNvSpPr/>
          <p:nvPr/>
        </p:nvSpPr>
        <p:spPr>
          <a:xfrm>
            <a:off x="1460500" y="2441575"/>
            <a:ext cx="4160520" cy="28047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734820" y="3584575"/>
            <a:ext cx="3636010" cy="36195"/>
          </a:xfrm>
          <a:prstGeom prst="rect">
            <a:avLst/>
          </a:prstGeom>
          <a:solidFill>
            <a:srgbClr val="D3BDA6"/>
          </a:solidFill>
          <a:ln/>
        </p:spPr>
      </p:sp>
      <p:sp>
        <p:nvSpPr>
          <p:cNvPr id="7" name="Text 4"/>
          <p:cNvSpPr/>
          <p:nvPr/>
        </p:nvSpPr>
        <p:spPr>
          <a:xfrm>
            <a:off x="1734820" y="3584575"/>
            <a:ext cx="3636010" cy="3619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6570980" y="2441575"/>
            <a:ext cx="4160520" cy="2804795"/>
          </a:xfrm>
          <a:prstGeom prst="roundRect">
            <a:avLst>
              <a:gd name="adj" fmla="val 6565"/>
            </a:avLst>
          </a:prstGeom>
          <a:solidFill>
            <a:srgbClr val="FFFFFF"/>
          </a:solidFill>
          <a:ln w="19050">
            <a:solidFill>
              <a:srgbClr val="D3BDA6"/>
            </a:solidFill>
            <a:prstDash val="solid"/>
          </a:ln>
        </p:spPr>
      </p:sp>
      <p:sp>
        <p:nvSpPr>
          <p:cNvPr id="9" name="Text 6"/>
          <p:cNvSpPr/>
          <p:nvPr/>
        </p:nvSpPr>
        <p:spPr>
          <a:xfrm>
            <a:off x="6570980" y="2441575"/>
            <a:ext cx="4160520" cy="280479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6845300" y="3584575"/>
            <a:ext cx="3636010" cy="36195"/>
          </a:xfrm>
          <a:prstGeom prst="rect">
            <a:avLst/>
          </a:prstGeom>
          <a:solidFill>
            <a:srgbClr val="D3BDA6"/>
          </a:solidFill>
          <a:ln/>
        </p:spPr>
      </p:sp>
      <p:sp>
        <p:nvSpPr>
          <p:cNvPr id="11" name="Text 8"/>
          <p:cNvSpPr/>
          <p:nvPr/>
        </p:nvSpPr>
        <p:spPr>
          <a:xfrm>
            <a:off x="6845300" y="3584575"/>
            <a:ext cx="3636010" cy="3619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9"/>
          <p:cNvSpPr/>
          <p:nvPr/>
        </p:nvSpPr>
        <p:spPr>
          <a:xfrm>
            <a:off x="1724660" y="2790825"/>
            <a:ext cx="1041400" cy="683617"/>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AB8A7D"/>
                </a:solidFill>
                <a:latin typeface="MiSans" pitchFamily="34" charset="0"/>
                <a:ea typeface="MiSans" pitchFamily="34" charset="-122"/>
                <a:cs typeface="MiSans" pitchFamily="34" charset="-120"/>
              </a:rPr>
              <a:t>01</a:t>
            </a:r>
            <a:endParaRPr lang="en-US" sz="1600" dirty="0"/>
          </a:p>
        </p:txBody>
      </p:sp>
      <p:sp>
        <p:nvSpPr>
          <p:cNvPr id="13" name="Text 10"/>
          <p:cNvSpPr/>
          <p:nvPr/>
        </p:nvSpPr>
        <p:spPr>
          <a:xfrm>
            <a:off x="1544320" y="3825240"/>
            <a:ext cx="416115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Ethics &amp; Next Steps</a:t>
            </a:r>
            <a:endParaRPr lang="en-US" sz="1600" dirty="0"/>
          </a:p>
        </p:txBody>
      </p:sp>
      <p:sp>
        <p:nvSpPr>
          <p:cNvPr id="14" name="Text 11"/>
          <p:cNvSpPr/>
          <p:nvPr/>
        </p:nvSpPr>
        <p:spPr>
          <a:xfrm>
            <a:off x="6835140" y="2790825"/>
            <a:ext cx="1041400" cy="683617"/>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AB8A7D"/>
                </a:solidFill>
                <a:latin typeface="MiSans" pitchFamily="34" charset="0"/>
                <a:ea typeface="MiSans" pitchFamily="34" charset="-122"/>
                <a:cs typeface="MiSans" pitchFamily="34" charset="-120"/>
              </a:rPr>
              <a:t>02</a:t>
            </a:r>
            <a:endParaRPr lang="en-US" sz="1600" dirty="0"/>
          </a:p>
        </p:txBody>
      </p:sp>
      <p:sp>
        <p:nvSpPr>
          <p:cNvPr id="15" name="Text 12"/>
          <p:cNvSpPr/>
          <p:nvPr/>
        </p:nvSpPr>
        <p:spPr>
          <a:xfrm>
            <a:off x="6654800" y="3825240"/>
            <a:ext cx="416115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Case Study Snapshots</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AI Student Landscape</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01</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09-d3ce488s8jdo4os5dd4g.png"/>
          <p:cNvPicPr>
            <a:picLocks noChangeAspect="1"/>
          </p:cNvPicPr>
          <p:nvPr/>
        </p:nvPicPr>
        <p:blipFill>
          <a:blip r:embed="rId3"/>
          <a:srcRect t="15" b="15"/>
          <a:stretch/>
        </p:blipFill>
        <p:spPr>
          <a:xfrm>
            <a:off x="10100945" y="0"/>
            <a:ext cx="2111375" cy="1216660"/>
          </a:xfrm>
          <a:prstGeom prst="rect">
            <a:avLst/>
          </a:prstGeom>
        </p:spPr>
      </p:pic>
      <p:sp>
        <p:nvSpPr>
          <p:cNvPr id="5" name="Shape 2"/>
          <p:cNvSpPr/>
          <p:nvPr/>
        </p:nvSpPr>
        <p:spPr>
          <a:xfrm>
            <a:off x="419100" y="5349875"/>
            <a:ext cx="11553190" cy="33020"/>
          </a:xfrm>
          <a:prstGeom prst="line">
            <a:avLst/>
          </a:prstGeom>
          <a:noFill/>
          <a:ln w="19050">
            <a:solidFill>
              <a:srgbClr val="865F24"/>
            </a:solidFill>
            <a:prstDash val="solid"/>
            <a:headEnd type="none"/>
            <a:tailEnd type="none"/>
          </a:ln>
        </p:spPr>
      </p:sp>
      <p:sp>
        <p:nvSpPr>
          <p:cNvPr id="6" name="Text 3"/>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Already Studies With You</a:t>
            </a:r>
            <a:endParaRPr lang="en-US" sz="1600" dirty="0"/>
          </a:p>
        </p:txBody>
      </p:sp>
      <p:sp>
        <p:nvSpPr>
          <p:cNvPr id="7" name="Shape 4"/>
          <p:cNvSpPr/>
          <p:nvPr/>
        </p:nvSpPr>
        <p:spPr>
          <a:xfrm>
            <a:off x="4354830" y="2024380"/>
            <a:ext cx="3502025" cy="2752725"/>
          </a:xfrm>
          <a:prstGeom prst="roundRect">
            <a:avLst>
              <a:gd name="adj" fmla="val 8836"/>
            </a:avLst>
          </a:prstGeom>
          <a:solidFill>
            <a:srgbClr val="D3BDA6"/>
          </a:solidFill>
          <a:ln/>
        </p:spPr>
      </p:sp>
      <p:sp>
        <p:nvSpPr>
          <p:cNvPr id="8" name="Text 5"/>
          <p:cNvSpPr/>
          <p:nvPr/>
        </p:nvSpPr>
        <p:spPr>
          <a:xfrm>
            <a:off x="4354830" y="202438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8100000">
            <a:off x="5953125" y="4578985"/>
            <a:ext cx="295275" cy="295275"/>
          </a:xfrm>
          <a:prstGeom prst="ellipse">
            <a:avLst/>
          </a:prstGeom>
          <a:solidFill>
            <a:srgbClr val="F2F2F2"/>
          </a:solidFill>
          <a:ln/>
        </p:spPr>
      </p:sp>
      <p:sp>
        <p:nvSpPr>
          <p:cNvPr id="10" name="Text 7"/>
          <p:cNvSpPr/>
          <p:nvPr/>
        </p:nvSpPr>
        <p:spPr>
          <a:xfrm rot="8100000">
            <a:off x="5953125" y="457898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11" name="Shape 8"/>
          <p:cNvSpPr/>
          <p:nvPr/>
        </p:nvSpPr>
        <p:spPr>
          <a:xfrm>
            <a:off x="6047740" y="5291455"/>
            <a:ext cx="115570" cy="115570"/>
          </a:xfrm>
          <a:prstGeom prst="ellipse">
            <a:avLst/>
          </a:prstGeom>
          <a:solidFill>
            <a:srgbClr val="F2F2F2"/>
          </a:solidFill>
          <a:ln w="38100">
            <a:solidFill>
              <a:srgbClr val="808080"/>
            </a:solidFill>
            <a:prstDash val="solid"/>
          </a:ln>
        </p:spPr>
      </p:sp>
      <p:sp>
        <p:nvSpPr>
          <p:cNvPr id="12" name="Text 9"/>
          <p:cNvSpPr/>
          <p:nvPr/>
        </p:nvSpPr>
        <p:spPr>
          <a:xfrm>
            <a:off x="6047740" y="5291455"/>
            <a:ext cx="115570" cy="115570"/>
          </a:xfrm>
          <a:prstGeom prst="rect">
            <a:avLst/>
          </a:prstGeom>
          <a:noFill/>
          <a:ln/>
        </p:spPr>
        <p:txBody>
          <a:bodyPr wrap="square" lIns="45720" tIns="91440" rIns="91440" bIns="45720" rtlCol="0" anchor="ctr"/>
          <a:lstStyle/>
          <a:p>
            <a:pPr>
              <a:lnSpc>
                <a:spcPct val="140000"/>
              </a:lnSpc>
            </a:pPr>
            <a:endParaRPr lang="en-US" sz="1600" dirty="0"/>
          </a:p>
        </p:txBody>
      </p:sp>
      <p:pic>
        <p:nvPicPr>
          <p:cNvPr id="13" name="Image 1" descr="https://kimi-img.moonshot.cn/pub/slides/slides_tmpl/image/25-09-28-15:22:09-d3ce488s8jdo4os5dd5g.png"/>
          <p:cNvPicPr>
            <a:picLocks noChangeAspect="1"/>
          </p:cNvPicPr>
          <p:nvPr/>
        </p:nvPicPr>
        <p:blipFill>
          <a:blip r:embed="rId4"/>
          <a:srcRect/>
          <a:stretch/>
        </p:blipFill>
        <p:spPr>
          <a:xfrm>
            <a:off x="5798127" y="4447369"/>
            <a:ext cx="609600" cy="863600"/>
          </a:xfrm>
          <a:prstGeom prst="rect">
            <a:avLst/>
          </a:prstGeom>
        </p:spPr>
      </p:pic>
      <p:sp>
        <p:nvSpPr>
          <p:cNvPr id="14" name="Shape 10"/>
          <p:cNvSpPr/>
          <p:nvPr/>
        </p:nvSpPr>
        <p:spPr>
          <a:xfrm>
            <a:off x="550545" y="2029460"/>
            <a:ext cx="3502025" cy="2752725"/>
          </a:xfrm>
          <a:prstGeom prst="roundRect">
            <a:avLst>
              <a:gd name="adj" fmla="val 8836"/>
            </a:avLst>
          </a:prstGeom>
          <a:solidFill>
            <a:srgbClr val="D3BDA6"/>
          </a:solidFill>
          <a:ln/>
        </p:spPr>
      </p:sp>
      <p:sp>
        <p:nvSpPr>
          <p:cNvPr id="15" name="Text 11"/>
          <p:cNvSpPr/>
          <p:nvPr/>
        </p:nvSpPr>
        <p:spPr>
          <a:xfrm>
            <a:off x="550545" y="202946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rot="8100000">
            <a:off x="2148840" y="4584065"/>
            <a:ext cx="295275" cy="295275"/>
          </a:xfrm>
          <a:prstGeom prst="ellipse">
            <a:avLst/>
          </a:prstGeom>
          <a:solidFill>
            <a:srgbClr val="F2F2F2"/>
          </a:solidFill>
          <a:ln/>
        </p:spPr>
      </p:sp>
      <p:sp>
        <p:nvSpPr>
          <p:cNvPr id="17" name="Text 13"/>
          <p:cNvSpPr/>
          <p:nvPr/>
        </p:nvSpPr>
        <p:spPr>
          <a:xfrm rot="8100000">
            <a:off x="2148840" y="458406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18" name="Shape 14"/>
          <p:cNvSpPr/>
          <p:nvPr/>
        </p:nvSpPr>
        <p:spPr>
          <a:xfrm>
            <a:off x="2243455" y="5296535"/>
            <a:ext cx="115570" cy="115570"/>
          </a:xfrm>
          <a:prstGeom prst="ellipse">
            <a:avLst/>
          </a:prstGeom>
          <a:solidFill>
            <a:srgbClr val="F2F2F2"/>
          </a:solidFill>
          <a:ln w="38100">
            <a:solidFill>
              <a:srgbClr val="808080"/>
            </a:solidFill>
            <a:prstDash val="solid"/>
          </a:ln>
        </p:spPr>
      </p:sp>
      <p:sp>
        <p:nvSpPr>
          <p:cNvPr id="19" name="Text 15"/>
          <p:cNvSpPr/>
          <p:nvPr/>
        </p:nvSpPr>
        <p:spPr>
          <a:xfrm>
            <a:off x="2243455" y="5296535"/>
            <a:ext cx="115570" cy="115570"/>
          </a:xfrm>
          <a:prstGeom prst="rect">
            <a:avLst/>
          </a:prstGeom>
          <a:noFill/>
          <a:ln/>
        </p:spPr>
        <p:txBody>
          <a:bodyPr wrap="square" lIns="45720" tIns="91440" rIns="91440" bIns="45720" rtlCol="0" anchor="ctr"/>
          <a:lstStyle/>
          <a:p>
            <a:pPr>
              <a:lnSpc>
                <a:spcPct val="140000"/>
              </a:lnSpc>
            </a:pPr>
            <a:endParaRPr lang="en-US" sz="1600" dirty="0"/>
          </a:p>
        </p:txBody>
      </p:sp>
      <p:sp>
        <p:nvSpPr>
          <p:cNvPr id="20" name="Shape 16"/>
          <p:cNvSpPr/>
          <p:nvPr/>
        </p:nvSpPr>
        <p:spPr>
          <a:xfrm>
            <a:off x="8148955" y="2024380"/>
            <a:ext cx="3502025" cy="2752725"/>
          </a:xfrm>
          <a:prstGeom prst="roundRect">
            <a:avLst>
              <a:gd name="adj" fmla="val 8836"/>
            </a:avLst>
          </a:prstGeom>
          <a:solidFill>
            <a:srgbClr val="D3BDA6"/>
          </a:solidFill>
          <a:ln/>
        </p:spPr>
      </p:sp>
      <p:sp>
        <p:nvSpPr>
          <p:cNvPr id="21" name="Text 17"/>
          <p:cNvSpPr/>
          <p:nvPr/>
        </p:nvSpPr>
        <p:spPr>
          <a:xfrm>
            <a:off x="8148955" y="202438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8"/>
          <p:cNvSpPr/>
          <p:nvPr/>
        </p:nvSpPr>
        <p:spPr>
          <a:xfrm rot="8100000">
            <a:off x="9747250" y="4578985"/>
            <a:ext cx="295275" cy="295275"/>
          </a:xfrm>
          <a:prstGeom prst="ellipse">
            <a:avLst/>
          </a:prstGeom>
          <a:solidFill>
            <a:srgbClr val="F2F2F2"/>
          </a:solidFill>
          <a:ln/>
        </p:spPr>
      </p:sp>
      <p:sp>
        <p:nvSpPr>
          <p:cNvPr id="23" name="Text 19"/>
          <p:cNvSpPr/>
          <p:nvPr/>
        </p:nvSpPr>
        <p:spPr>
          <a:xfrm rot="8100000">
            <a:off x="9747250" y="457898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24" name="Shape 20"/>
          <p:cNvSpPr/>
          <p:nvPr/>
        </p:nvSpPr>
        <p:spPr>
          <a:xfrm>
            <a:off x="9841865" y="5291455"/>
            <a:ext cx="115570" cy="115570"/>
          </a:xfrm>
          <a:prstGeom prst="ellipse">
            <a:avLst/>
          </a:prstGeom>
          <a:solidFill>
            <a:srgbClr val="F2F2F2"/>
          </a:solidFill>
          <a:ln w="38100">
            <a:solidFill>
              <a:srgbClr val="808080"/>
            </a:solidFill>
            <a:prstDash val="solid"/>
          </a:ln>
        </p:spPr>
      </p:sp>
      <p:sp>
        <p:nvSpPr>
          <p:cNvPr id="25" name="Text 21"/>
          <p:cNvSpPr/>
          <p:nvPr/>
        </p:nvSpPr>
        <p:spPr>
          <a:xfrm>
            <a:off x="9841865" y="5291455"/>
            <a:ext cx="115570" cy="115570"/>
          </a:xfrm>
          <a:prstGeom prst="rect">
            <a:avLst/>
          </a:prstGeom>
          <a:noFill/>
          <a:ln/>
        </p:spPr>
        <p:txBody>
          <a:bodyPr wrap="square" lIns="45720" tIns="91440" rIns="91440" bIns="45720" rtlCol="0" anchor="ctr"/>
          <a:lstStyle/>
          <a:p>
            <a:pPr>
              <a:lnSpc>
                <a:spcPct val="140000"/>
              </a:lnSpc>
            </a:pPr>
            <a:endParaRPr lang="en-US" sz="1600" dirty="0"/>
          </a:p>
        </p:txBody>
      </p:sp>
      <p:pic>
        <p:nvPicPr>
          <p:cNvPr id="26" name="Image 2" descr="https://kimi-img.moonshot.cn/pub/slides/slides_tmpl/image/25-09-28-15:22:09-d3ce488s8jdo4os5dd5g.png"/>
          <p:cNvPicPr>
            <a:picLocks noChangeAspect="1"/>
          </p:cNvPicPr>
          <p:nvPr/>
        </p:nvPicPr>
        <p:blipFill>
          <a:blip r:embed="rId4"/>
          <a:srcRect/>
          <a:stretch/>
        </p:blipFill>
        <p:spPr>
          <a:xfrm>
            <a:off x="1998604" y="4447369"/>
            <a:ext cx="609600" cy="863600"/>
          </a:xfrm>
          <a:prstGeom prst="rect">
            <a:avLst/>
          </a:prstGeom>
        </p:spPr>
      </p:pic>
      <p:pic>
        <p:nvPicPr>
          <p:cNvPr id="27" name="Image 3" descr="https://kimi-img.moonshot.cn/pub/slides/slides_tmpl/image/25-09-28-15:22:09-d3ce488s8jdo4os5dd5g.png"/>
          <p:cNvPicPr>
            <a:picLocks noChangeAspect="1"/>
          </p:cNvPicPr>
          <p:nvPr/>
        </p:nvPicPr>
        <p:blipFill>
          <a:blip r:embed="rId4"/>
          <a:srcRect/>
          <a:stretch/>
        </p:blipFill>
        <p:spPr>
          <a:xfrm>
            <a:off x="9597650" y="4447369"/>
            <a:ext cx="609600" cy="863600"/>
          </a:xfrm>
          <a:prstGeom prst="rect">
            <a:avLst/>
          </a:prstGeom>
        </p:spPr>
      </p:pic>
      <p:sp>
        <p:nvSpPr>
          <p:cNvPr id="28" name="Text 22"/>
          <p:cNvSpPr/>
          <p:nvPr/>
        </p:nvSpPr>
        <p:spPr>
          <a:xfrm>
            <a:off x="550545" y="5566410"/>
            <a:ext cx="39312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AI Automates Repetitive Tasks</a:t>
            </a:r>
            <a:endParaRPr lang="en-US" sz="1600" dirty="0"/>
          </a:p>
        </p:txBody>
      </p:sp>
      <p:sp>
        <p:nvSpPr>
          <p:cNvPr id="29" name="Shape 23"/>
          <p:cNvSpPr/>
          <p:nvPr/>
        </p:nvSpPr>
        <p:spPr>
          <a:xfrm>
            <a:off x="550545" y="2027555"/>
            <a:ext cx="3434080" cy="2746375"/>
          </a:xfrm>
          <a:prstGeom prst="roundRect">
            <a:avLst>
              <a:gd name="adj" fmla="val 8805"/>
            </a:avLst>
          </a:prstGeom>
          <a:solidFill>
            <a:srgbClr val="000000">
              <a:alpha val="0"/>
            </a:srgbClr>
          </a:solidFill>
          <a:ln/>
        </p:spPr>
      </p:sp>
      <p:sp>
        <p:nvSpPr>
          <p:cNvPr id="30" name="Text 24"/>
          <p:cNvSpPr/>
          <p:nvPr/>
        </p:nvSpPr>
        <p:spPr>
          <a:xfrm>
            <a:off x="550545" y="202755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AI tools like Notion AI and ChatGPT automate repetitive student tasks such as note-taking and summarization, saving time and reducing workload. These tools turn long lectures into concise study sheets, making learning more efficient.</a:t>
            </a:r>
            <a:endParaRPr lang="en-US" sz="1600" dirty="0"/>
          </a:p>
        </p:txBody>
      </p:sp>
      <p:sp>
        <p:nvSpPr>
          <p:cNvPr id="31" name="Text 25"/>
          <p:cNvSpPr/>
          <p:nvPr/>
        </p:nvSpPr>
        <p:spPr>
          <a:xfrm>
            <a:off x="4354830" y="5561330"/>
            <a:ext cx="39312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Enhanced Learning Efficiency</a:t>
            </a:r>
            <a:endParaRPr lang="en-US" sz="1600" dirty="0"/>
          </a:p>
        </p:txBody>
      </p:sp>
      <p:sp>
        <p:nvSpPr>
          <p:cNvPr id="32" name="Shape 26"/>
          <p:cNvSpPr/>
          <p:nvPr/>
        </p:nvSpPr>
        <p:spPr>
          <a:xfrm>
            <a:off x="4354830" y="2022475"/>
            <a:ext cx="3434080" cy="2746375"/>
          </a:xfrm>
          <a:prstGeom prst="roundRect">
            <a:avLst>
              <a:gd name="adj" fmla="val 8805"/>
            </a:avLst>
          </a:prstGeom>
          <a:solidFill>
            <a:srgbClr val="000000">
              <a:alpha val="0"/>
            </a:srgbClr>
          </a:solidFill>
          <a:ln/>
        </p:spPr>
      </p:sp>
      <p:sp>
        <p:nvSpPr>
          <p:cNvPr id="33" name="Text 27"/>
          <p:cNvSpPr/>
          <p:nvPr/>
        </p:nvSpPr>
        <p:spPr>
          <a:xfrm>
            <a:off x="4354830" y="202247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AI accelerates tasks involving large volumes of information, such as research and data analysis. Tools like Zotero AI and Google Scholar help students quickly find and summarize relevant academic sources, enhancing their research capabilities.</a:t>
            </a:r>
            <a:endParaRPr lang="en-US" sz="1600" dirty="0"/>
          </a:p>
        </p:txBody>
      </p:sp>
      <p:sp>
        <p:nvSpPr>
          <p:cNvPr id="34" name="Text 28"/>
          <p:cNvSpPr/>
          <p:nvPr/>
        </p:nvSpPr>
        <p:spPr>
          <a:xfrm>
            <a:off x="8148955" y="5561330"/>
            <a:ext cx="39312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Focus on Critical Thinking</a:t>
            </a:r>
            <a:endParaRPr lang="en-US" sz="1600" dirty="0"/>
          </a:p>
        </p:txBody>
      </p:sp>
      <p:sp>
        <p:nvSpPr>
          <p:cNvPr id="35" name="Shape 29"/>
          <p:cNvSpPr/>
          <p:nvPr/>
        </p:nvSpPr>
        <p:spPr>
          <a:xfrm>
            <a:off x="8148955" y="2022475"/>
            <a:ext cx="3434080" cy="2746375"/>
          </a:xfrm>
          <a:prstGeom prst="roundRect">
            <a:avLst>
              <a:gd name="adj" fmla="val 8805"/>
            </a:avLst>
          </a:prstGeom>
          <a:solidFill>
            <a:srgbClr val="000000">
              <a:alpha val="0"/>
            </a:srgbClr>
          </a:solidFill>
          <a:ln/>
        </p:spPr>
      </p:sp>
      <p:sp>
        <p:nvSpPr>
          <p:cNvPr id="36" name="Text 30"/>
          <p:cNvSpPr/>
          <p:nvPr/>
        </p:nvSpPr>
        <p:spPr>
          <a:xfrm>
            <a:off x="8148955" y="202247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By handling routine tasks, AI allows students to focus on critical thinking, interpretation, and creativity. This shift helps students develop deeper understanding and innovative problem-solving skills, essential for academic success.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Human-AI Division of Labor</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668655" y="1533525"/>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sp>
      <p:sp>
        <p:nvSpPr>
          <p:cNvPr id="20" name="Text 18"/>
          <p:cNvSpPr/>
          <p:nvPr/>
        </p:nvSpPr>
        <p:spPr>
          <a:xfrm>
            <a:off x="668655" y="1533525"/>
            <a:ext cx="3020695" cy="425069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8-d3ce480s8jdo4os5dd2g.png"/>
          <p:cNvPicPr>
            <a:picLocks noChangeAspect="1"/>
          </p:cNvPicPr>
          <p:nvPr/>
        </p:nvPicPr>
        <p:blipFill>
          <a:blip r:embed="rId3"/>
          <a:srcRect t="139" b="139"/>
          <a:stretch/>
        </p:blipFill>
        <p:spPr>
          <a:xfrm>
            <a:off x="3930650" y="3438525"/>
            <a:ext cx="7605395" cy="2286000"/>
          </a:xfrm>
          <a:prstGeom prst="rect">
            <a:avLst/>
          </a:prstGeom>
        </p:spPr>
      </p:pic>
      <p:sp>
        <p:nvSpPr>
          <p:cNvPr id="22" name="Text 19"/>
          <p:cNvSpPr/>
          <p:nvPr/>
        </p:nvSpPr>
        <p:spPr>
          <a:xfrm>
            <a:off x="775335" y="1842135"/>
            <a:ext cx="2807970"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AI Handles Repetitive Tasks</a:t>
            </a:r>
            <a:endParaRPr lang="en-US" sz="1600" dirty="0"/>
          </a:p>
        </p:txBody>
      </p:sp>
      <p:sp>
        <p:nvSpPr>
          <p:cNvPr id="23" name="Text 20"/>
          <p:cNvSpPr/>
          <p:nvPr/>
        </p:nvSpPr>
        <p:spPr>
          <a:xfrm>
            <a:off x="775335" y="2614295"/>
            <a:ext cx="2807970" cy="2852738"/>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AI excels at repetitive tasks like note-taking, grammar checking, and citation formatting. Tools such as Grammarly and OneNote Copilot ensure consistency and accuracy, freeing students to focus on more complex tasks.</a:t>
            </a:r>
            <a:endParaRPr lang="en-US" sz="1600" dirty="0"/>
          </a:p>
        </p:txBody>
      </p:sp>
      <p:sp>
        <p:nvSpPr>
          <p:cNvPr id="24" name="Text 21"/>
          <p:cNvSpPr/>
          <p:nvPr/>
        </p:nvSpPr>
        <p:spPr>
          <a:xfrm>
            <a:off x="3838575" y="1654810"/>
            <a:ext cx="771525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Students Focus on Critical Work</a:t>
            </a:r>
            <a:endParaRPr lang="en-US" sz="1600" dirty="0"/>
          </a:p>
        </p:txBody>
      </p:sp>
      <p:sp>
        <p:nvSpPr>
          <p:cNvPr id="25" name="Text 22"/>
          <p:cNvSpPr/>
          <p:nvPr/>
        </p:nvSpPr>
        <p:spPr>
          <a:xfrm>
            <a:off x="3838575" y="2122170"/>
            <a:ext cx="771525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Students retain responsibility for critical thinking, ethical judgment, and original argumentation. AI serves as a tool to enhance productivity, but the core of learning and understanding remains in the hands of the student.</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Smart Notes &amp; Research</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0" y="5408732"/>
            <a:ext cx="12192000" cy="1449268"/>
          </a:xfrm>
          <a:prstGeom prst="rect">
            <a:avLst/>
          </a:prstGeom>
          <a:solidFill>
            <a:srgbClr val="D3BDA6"/>
          </a:solidFill>
          <a:ln/>
        </p:spPr>
      </p:sp>
      <p:sp>
        <p:nvSpPr>
          <p:cNvPr id="5" name="Text 3"/>
          <p:cNvSpPr/>
          <p:nvPr/>
        </p:nvSpPr>
        <p:spPr>
          <a:xfrm>
            <a:off x="0" y="5408732"/>
            <a:ext cx="12192000" cy="1449268"/>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67385" y="524510"/>
            <a:ext cx="6272530" cy="1049734"/>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Summarizes Lectures Instantly</a:t>
            </a:r>
            <a:endParaRPr lang="en-US" sz="1600" dirty="0"/>
          </a:p>
        </p:txBody>
      </p:sp>
      <p:sp>
        <p:nvSpPr>
          <p:cNvPr id="7" name="Shape 5"/>
          <p:cNvSpPr/>
          <p:nvPr/>
        </p:nvSpPr>
        <p:spPr>
          <a:xfrm>
            <a:off x="10896829" y="5250611"/>
            <a:ext cx="600063" cy="170384"/>
          </a:xfrm>
          <a:custGeom>
            <a:avLst/>
            <a:gdLst/>
            <a:ahLst/>
            <a:cxnLst/>
            <a:rect l="l" t="t" r="r" b="b"/>
            <a:pathLst>
              <a:path w="600063" h="170384">
                <a:moveTo>
                  <a:pt x="564775" y="170384"/>
                </a:moveTo>
                <a:lnTo>
                  <a:pt x="0" y="0"/>
                </a:lnTo>
                <a:lnTo>
                  <a:pt x="600063" y="57425"/>
                </a:lnTo>
                <a:close/>
              </a:path>
            </a:pathLst>
          </a:custGeom>
          <a:solidFill>
            <a:srgbClr val="000000">
              <a:alpha val="25882"/>
            </a:srgbClr>
          </a:solidFill>
          <a:ln/>
        </p:spPr>
      </p:sp>
      <p:sp>
        <p:nvSpPr>
          <p:cNvPr id="8" name="Text 6"/>
          <p:cNvSpPr/>
          <p:nvPr/>
        </p:nvSpPr>
        <p:spPr>
          <a:xfrm>
            <a:off x="10896829" y="5250611"/>
            <a:ext cx="600063" cy="170384"/>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8726805" y="4398690"/>
            <a:ext cx="897019" cy="626162"/>
          </a:xfrm>
          <a:custGeom>
            <a:avLst/>
            <a:gdLst/>
            <a:ahLst/>
            <a:cxnLst/>
            <a:rect l="l" t="t" r="r" b="b"/>
            <a:pathLst>
              <a:path w="897019" h="626162">
                <a:moveTo>
                  <a:pt x="143299" y="0"/>
                </a:moveTo>
                <a:cubicBezTo>
                  <a:pt x="96900" y="165530"/>
                  <a:pt x="50502" y="331037"/>
                  <a:pt x="4102" y="496567"/>
                </a:cubicBezTo>
                <a:cubicBezTo>
                  <a:pt x="3501" y="497681"/>
                  <a:pt x="-4763" y="513744"/>
                  <a:pt x="4014" y="529272"/>
                </a:cubicBezTo>
                <a:cubicBezTo>
                  <a:pt x="10407" y="540590"/>
                  <a:pt x="21544" y="544065"/>
                  <a:pt x="23994" y="544756"/>
                </a:cubicBezTo>
                <a:cubicBezTo>
                  <a:pt x="314995" y="571891"/>
                  <a:pt x="606018" y="599026"/>
                  <a:pt x="897019" y="626162"/>
                </a:cubicBezTo>
                <a:cubicBezTo>
                  <a:pt x="645778" y="417456"/>
                  <a:pt x="394539" y="208728"/>
                  <a:pt x="143299" y="0"/>
                </a:cubicBezTo>
                <a:close/>
              </a:path>
            </a:pathLst>
          </a:custGeom>
          <a:solidFill>
            <a:srgbClr val="000000">
              <a:alpha val="25882"/>
            </a:srgbClr>
          </a:solidFill>
          <a:ln/>
        </p:spPr>
      </p:sp>
      <p:sp>
        <p:nvSpPr>
          <p:cNvPr id="10" name="Text 8"/>
          <p:cNvSpPr/>
          <p:nvPr/>
        </p:nvSpPr>
        <p:spPr>
          <a:xfrm>
            <a:off x="8726805" y="4398690"/>
            <a:ext cx="897019" cy="626162"/>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9085518" y="1893570"/>
            <a:ext cx="242297" cy="1297523"/>
          </a:xfrm>
          <a:custGeom>
            <a:avLst/>
            <a:gdLst/>
            <a:ahLst/>
            <a:cxnLst/>
            <a:rect l="l" t="t" r="r" b="b"/>
            <a:pathLst>
              <a:path w="242297" h="1297523">
                <a:moveTo>
                  <a:pt x="242297" y="0"/>
                </a:moveTo>
                <a:cubicBezTo>
                  <a:pt x="217912" y="8489"/>
                  <a:pt x="193348" y="31193"/>
                  <a:pt x="176217" y="44137"/>
                </a:cubicBezTo>
                <a:cubicBezTo>
                  <a:pt x="163823" y="89768"/>
                  <a:pt x="151430" y="135398"/>
                  <a:pt x="139037" y="181029"/>
                </a:cubicBezTo>
                <a:cubicBezTo>
                  <a:pt x="131228" y="228998"/>
                  <a:pt x="119592" y="303282"/>
                  <a:pt x="107198" y="394697"/>
                </a:cubicBezTo>
                <a:cubicBezTo>
                  <a:pt x="94159" y="490883"/>
                  <a:pt x="90355" y="531655"/>
                  <a:pt x="77095" y="640117"/>
                </a:cubicBezTo>
                <a:cubicBezTo>
                  <a:pt x="56179" y="811319"/>
                  <a:pt x="50751" y="824532"/>
                  <a:pt x="34531" y="963072"/>
                </a:cubicBezTo>
                <a:cubicBezTo>
                  <a:pt x="21026" y="1078528"/>
                  <a:pt x="-6452" y="1296208"/>
                  <a:pt x="1379" y="1297523"/>
                </a:cubicBezTo>
                <a:cubicBezTo>
                  <a:pt x="10057" y="1298993"/>
                  <a:pt x="58873" y="1015275"/>
                  <a:pt x="242297" y="0"/>
                </a:cubicBezTo>
                <a:close/>
              </a:path>
            </a:pathLst>
          </a:custGeom>
          <a:solidFill>
            <a:srgbClr val="000000">
              <a:alpha val="25882"/>
            </a:srgbClr>
          </a:solidFill>
          <a:ln/>
        </p:spPr>
      </p:sp>
      <p:sp>
        <p:nvSpPr>
          <p:cNvPr id="12" name="Text 10"/>
          <p:cNvSpPr/>
          <p:nvPr/>
        </p:nvSpPr>
        <p:spPr>
          <a:xfrm>
            <a:off x="9085518" y="1893570"/>
            <a:ext cx="242297" cy="1297523"/>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8783593" y="1894280"/>
            <a:ext cx="3283312" cy="3467791"/>
          </a:xfrm>
          <a:custGeom>
            <a:avLst/>
            <a:gdLst/>
            <a:ahLst/>
            <a:cxnLst/>
            <a:rect l="l" t="t" r="r" b="b"/>
            <a:pathLst>
              <a:path w="3283312" h="3467791">
                <a:moveTo>
                  <a:pt x="541948" y="0"/>
                </a:moveTo>
                <a:lnTo>
                  <a:pt x="3283312" y="486670"/>
                </a:lnTo>
                <a:lnTo>
                  <a:pt x="2753583" y="3440474"/>
                </a:lnTo>
                <a:lnTo>
                  <a:pt x="2752864" y="3440474"/>
                </a:lnTo>
                <a:lnTo>
                  <a:pt x="2751427" y="3446225"/>
                </a:lnTo>
                <a:lnTo>
                  <a:pt x="2749270" y="3445506"/>
                </a:lnTo>
                <a:lnTo>
                  <a:pt x="2748552" y="3451976"/>
                </a:lnTo>
                <a:lnTo>
                  <a:pt x="2747833" y="3451976"/>
                </a:lnTo>
                <a:lnTo>
                  <a:pt x="2746395" y="3457726"/>
                </a:lnTo>
                <a:lnTo>
                  <a:pt x="2744958" y="3457726"/>
                </a:lnTo>
                <a:lnTo>
                  <a:pt x="2744239" y="3462759"/>
                </a:lnTo>
                <a:lnTo>
                  <a:pt x="2742083" y="3462040"/>
                </a:lnTo>
                <a:lnTo>
                  <a:pt x="2740645" y="3467791"/>
                </a:lnTo>
                <a:lnTo>
                  <a:pt x="0" y="2981121"/>
                </a:lnTo>
                <a:lnTo>
                  <a:pt x="531885" y="17253"/>
                </a:lnTo>
                <a:lnTo>
                  <a:pt x="533323" y="17253"/>
                </a:lnTo>
                <a:lnTo>
                  <a:pt x="534041" y="14377"/>
                </a:lnTo>
                <a:lnTo>
                  <a:pt x="535479" y="14377"/>
                </a:lnTo>
                <a:lnTo>
                  <a:pt x="536198" y="10783"/>
                </a:lnTo>
                <a:lnTo>
                  <a:pt x="536916" y="10783"/>
                </a:lnTo>
                <a:lnTo>
                  <a:pt x="537635" y="7189"/>
                </a:lnTo>
                <a:lnTo>
                  <a:pt x="539791" y="7189"/>
                </a:lnTo>
                <a:lnTo>
                  <a:pt x="540510" y="3594"/>
                </a:lnTo>
                <a:lnTo>
                  <a:pt x="541229" y="3594"/>
                </a:lnTo>
                <a:lnTo>
                  <a:pt x="541948" y="0"/>
                </a:lnTo>
                <a:close/>
              </a:path>
            </a:pathLst>
          </a:custGeom>
          <a:gradFill flip="none" rotWithShape="1">
            <a:gsLst>
              <a:gs pos="0">
                <a:srgbClr val="FFFFFF"/>
              </a:gs>
              <a:gs pos="25000">
                <a:srgbClr val="FBFBFB"/>
              </a:gs>
              <a:gs pos="51000">
                <a:srgbClr val="EFEFEF"/>
              </a:gs>
              <a:gs pos="76000">
                <a:srgbClr val="EAEAEA"/>
              </a:gs>
              <a:gs pos="100000">
                <a:srgbClr val="DEDEDE"/>
              </a:gs>
            </a:gsLst>
            <a:lin ang="2940000" scaled="1"/>
          </a:gradFill>
          <a:ln w="6350">
            <a:solidFill>
              <a:srgbClr val="EAEAEA"/>
            </a:solidFill>
            <a:prstDash val="solid"/>
          </a:ln>
        </p:spPr>
      </p:sp>
      <p:sp>
        <p:nvSpPr>
          <p:cNvPr id="14" name="Text 12"/>
          <p:cNvSpPr/>
          <p:nvPr/>
        </p:nvSpPr>
        <p:spPr>
          <a:xfrm>
            <a:off x="8783593" y="1894280"/>
            <a:ext cx="3283312" cy="3467791"/>
          </a:xfrm>
          <a:prstGeom prst="rect">
            <a:avLst/>
          </a:prstGeom>
          <a:noFill/>
          <a:ln/>
        </p:spPr>
        <p:txBody>
          <a:bodyPr wrap="square" lIns="45720" tIns="91440" rIns="91440" bIns="45720" rtlCol="0" anchor="ctr"/>
          <a:lstStyle/>
          <a:p>
            <a:pPr>
              <a:lnSpc>
                <a:spcPct val="100000"/>
              </a:lnSpc>
            </a:pPr>
            <a:endParaRPr lang="en-US" sz="1600" dirty="0"/>
          </a:p>
        </p:txBody>
      </p:sp>
      <p:pic>
        <p:nvPicPr>
          <p:cNvPr id="15" name="Image 0" descr="https://kimi-img.moonshot.cn/pub/slides/slides_tmpl/image/25-09-28-15:22:12-d3ce490s8jdo4os5ddc0.png"/>
          <p:cNvPicPr>
            <a:picLocks noChangeAspect="1"/>
          </p:cNvPicPr>
          <p:nvPr/>
        </p:nvPicPr>
        <p:blipFill>
          <a:blip r:embed="rId3"/>
          <a:srcRect l="33" t="5" r="33" b="-5"/>
          <a:stretch/>
        </p:blipFill>
        <p:spPr>
          <a:xfrm>
            <a:off x="9111309" y="2100634"/>
            <a:ext cx="2749265" cy="2501570"/>
          </a:xfrm>
          <a:prstGeom prst="rect">
            <a:avLst/>
          </a:prstGeom>
        </p:spPr>
      </p:pic>
      <p:sp>
        <p:nvSpPr>
          <p:cNvPr id="16" name="Shape 13"/>
          <p:cNvSpPr/>
          <p:nvPr/>
        </p:nvSpPr>
        <p:spPr>
          <a:xfrm>
            <a:off x="3258185" y="1695450"/>
            <a:ext cx="0" cy="3240000"/>
          </a:xfrm>
          <a:prstGeom prst="straightConnector1">
            <a:avLst/>
          </a:prstGeom>
          <a:noFill/>
          <a:ln w="28575">
            <a:solidFill>
              <a:srgbClr val="7E5F3E"/>
            </a:solidFill>
            <a:prstDash val="sysDot"/>
            <a:headEnd type="none"/>
            <a:tailEnd type="none"/>
          </a:ln>
        </p:spPr>
      </p:sp>
      <p:sp>
        <p:nvSpPr>
          <p:cNvPr id="17" name="Shape 14"/>
          <p:cNvSpPr/>
          <p:nvPr/>
        </p:nvSpPr>
        <p:spPr>
          <a:xfrm>
            <a:off x="6120765" y="1695450"/>
            <a:ext cx="0" cy="3240000"/>
          </a:xfrm>
          <a:prstGeom prst="straightConnector1">
            <a:avLst/>
          </a:prstGeom>
          <a:noFill/>
          <a:ln w="28575">
            <a:solidFill>
              <a:srgbClr val="7E5F3E"/>
            </a:solidFill>
            <a:prstDash val="sysDot"/>
            <a:headEnd type="none"/>
            <a:tailEnd type="none"/>
          </a:ln>
        </p:spPr>
      </p:sp>
      <p:sp>
        <p:nvSpPr>
          <p:cNvPr id="18" name="Text 15"/>
          <p:cNvSpPr/>
          <p:nvPr/>
        </p:nvSpPr>
        <p:spPr>
          <a:xfrm>
            <a:off x="590550" y="1610360"/>
            <a:ext cx="2538095"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Instant Transcription and Summarization</a:t>
            </a:r>
            <a:endParaRPr lang="en-US" sz="1600" dirty="0"/>
          </a:p>
        </p:txBody>
      </p:sp>
      <p:sp>
        <p:nvSpPr>
          <p:cNvPr id="19" name="Text 16"/>
          <p:cNvSpPr/>
          <p:nvPr/>
        </p:nvSpPr>
        <p:spPr>
          <a:xfrm>
            <a:off x="590550" y="2453640"/>
            <a:ext cx="2538095" cy="2286992"/>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Tools like Otter.ai transcribe lectures and meetings, converting spoken words into text. AI then extracts key points and builds concise outlines, making it easier for students to review and study.</a:t>
            </a:r>
            <a:endParaRPr lang="en-US" sz="1600" dirty="0"/>
          </a:p>
        </p:txBody>
      </p:sp>
      <p:sp>
        <p:nvSpPr>
          <p:cNvPr id="20" name="Text 17"/>
          <p:cNvSpPr/>
          <p:nvPr/>
        </p:nvSpPr>
        <p:spPr>
          <a:xfrm>
            <a:off x="3473450" y="1610360"/>
            <a:ext cx="253809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Efficient Note-Taking</a:t>
            </a:r>
            <a:endParaRPr lang="en-US" sz="1600" dirty="0"/>
          </a:p>
        </p:txBody>
      </p:sp>
      <p:sp>
        <p:nvSpPr>
          <p:cNvPr id="21" name="Text 18"/>
          <p:cNvSpPr/>
          <p:nvPr/>
        </p:nvSpPr>
        <p:spPr>
          <a:xfrm>
            <a:off x="3473450" y="2453640"/>
            <a:ext cx="2538095" cy="2572941"/>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Notion AI and OneNote Copilot help students take efficient notes by highlighting important definitions and formulas. This automation ensures that students capture essential information without missing key details.</a:t>
            </a:r>
            <a:endParaRPr lang="en-US" sz="1600" dirty="0"/>
          </a:p>
        </p:txBody>
      </p:sp>
      <p:sp>
        <p:nvSpPr>
          <p:cNvPr id="22" name="Text 19"/>
          <p:cNvSpPr/>
          <p:nvPr/>
        </p:nvSpPr>
        <p:spPr>
          <a:xfrm>
            <a:off x="6229350" y="1610360"/>
            <a:ext cx="253809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Customizable Outlines</a:t>
            </a:r>
            <a:endParaRPr lang="en-US" sz="1600" dirty="0"/>
          </a:p>
        </p:txBody>
      </p:sp>
      <p:sp>
        <p:nvSpPr>
          <p:cNvPr id="23" name="Text 20"/>
          <p:cNvSpPr/>
          <p:nvPr/>
        </p:nvSpPr>
        <p:spPr>
          <a:xfrm>
            <a:off x="6229350" y="2453640"/>
            <a:ext cx="2538095" cy="2286992"/>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generates customizable outlines and mind maps from lecture content. Students can tailor these outlines to fit their study needs, making it easier to organize and review material.</a:t>
            </a:r>
            <a:endParaRPr lang="en-US" sz="1600" dirty="0"/>
          </a:p>
        </p:txBody>
      </p:sp>
      <p:sp>
        <p:nvSpPr>
          <p:cNvPr id="24" name="Text 21"/>
          <p:cNvSpPr/>
          <p:nvPr/>
        </p:nvSpPr>
        <p:spPr>
          <a:xfrm>
            <a:off x="524510" y="5588000"/>
            <a:ext cx="107784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Audio-to-Text Conversion</a:t>
            </a:r>
            <a:endParaRPr lang="en-US" sz="1600" dirty="0"/>
          </a:p>
        </p:txBody>
      </p:sp>
      <p:sp>
        <p:nvSpPr>
          <p:cNvPr id="25" name="Text 22"/>
          <p:cNvSpPr/>
          <p:nvPr/>
        </p:nvSpPr>
        <p:spPr>
          <a:xfrm>
            <a:off x="524510" y="5956300"/>
            <a:ext cx="1077722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tools convert audio recordings into text, making it easier for students to review lecture content. This feature is particularly useful for students who prefer reading over listening or need to review material multiple times.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03-d3ce46os8jdo4os5dcs0.png"/>
          <p:cNvPicPr>
            <a:picLocks noChangeAspect="1"/>
          </p:cNvPicPr>
          <p:nvPr/>
        </p:nvPicPr>
        <p:blipFill>
          <a:blip r:embed="rId3"/>
          <a:stretch>
            <a:fillRect/>
          </a:stretch>
        </p:blipFill>
        <p:spPr>
          <a:xfrm>
            <a:off x="6004560" y="1418590"/>
            <a:ext cx="6193790" cy="5443855"/>
          </a:xfrm>
          <a:prstGeom prst="rect">
            <a:avLst/>
          </a:prstGeom>
        </p:spPr>
      </p:pic>
      <p:sp>
        <p:nvSpPr>
          <p:cNvPr id="11" name="Shape 8"/>
          <p:cNvSpPr/>
          <p:nvPr/>
        </p:nvSpPr>
        <p:spPr>
          <a:xfrm>
            <a:off x="11456035" y="592138"/>
            <a:ext cx="351155" cy="43815"/>
          </a:xfrm>
          <a:prstGeom prst="roundRect">
            <a:avLst>
              <a:gd name="adj" fmla="val 50000"/>
            </a:avLst>
          </a:prstGeom>
          <a:solidFill>
            <a:srgbClr val="D3BDA6"/>
          </a:solidFill>
          <a:ln/>
        </p:spPr>
      </p:sp>
      <p:sp>
        <p:nvSpPr>
          <p:cNvPr id="12"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456035" y="712153"/>
            <a:ext cx="351155" cy="43815"/>
          </a:xfrm>
          <a:prstGeom prst="roundRect">
            <a:avLst>
              <a:gd name="adj" fmla="val 50000"/>
            </a:avLst>
          </a:prstGeom>
          <a:solidFill>
            <a:srgbClr val="D3BDA6"/>
          </a:solidFill>
          <a:ln/>
        </p:spPr>
      </p:sp>
      <p:sp>
        <p:nvSpPr>
          <p:cNvPr id="14"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456035" y="832168"/>
            <a:ext cx="351155" cy="43815"/>
          </a:xfrm>
          <a:prstGeom prst="roundRect">
            <a:avLst>
              <a:gd name="adj" fmla="val 50000"/>
            </a:avLst>
          </a:prstGeom>
          <a:solidFill>
            <a:srgbClr val="D3BDA6"/>
          </a:solidFill>
          <a:ln/>
        </p:spPr>
      </p:sp>
      <p:sp>
        <p:nvSpPr>
          <p:cNvPr id="16"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Accelerates Literature Review</a:t>
            </a:r>
            <a:endParaRPr lang="en-US" sz="1600" dirty="0"/>
          </a:p>
        </p:txBody>
      </p:sp>
      <p:pic>
        <p:nvPicPr>
          <p:cNvPr id="18" name="Image 1" descr="https://kimi-img.moonshot.cn/pub/slides/slides_tmpl/image/25-09-28-15:22:04-d3ce470s8jdo4os5dct0.png"/>
          <p:cNvPicPr>
            <a:picLocks noChangeAspect="1"/>
          </p:cNvPicPr>
          <p:nvPr/>
        </p:nvPicPr>
        <p:blipFill>
          <a:blip r:embed="rId4"/>
          <a:srcRect l="6" r="6"/>
          <a:stretch/>
        </p:blipFill>
        <p:spPr>
          <a:xfrm>
            <a:off x="6919595" y="1585595"/>
            <a:ext cx="5272405" cy="5272405"/>
          </a:xfrm>
          <a:prstGeom prst="rect">
            <a:avLst/>
          </a:prstGeom>
        </p:spPr>
      </p:pic>
      <p:sp>
        <p:nvSpPr>
          <p:cNvPr id="19" name="Text 15"/>
          <p:cNvSpPr/>
          <p:nvPr/>
        </p:nvSpPr>
        <p:spPr>
          <a:xfrm>
            <a:off x="874395" y="2063115"/>
            <a:ext cx="5084445" cy="623570"/>
          </a:xfrm>
          <a:prstGeom prst="rect">
            <a:avLst/>
          </a:prstGeom>
          <a:noFill/>
          <a:ln/>
        </p:spPr>
        <p:txBody>
          <a:bodyPr wrap="square" lIns="91440" tIns="45720" rIns="91440" bIns="45720" rtlCol="0" anchor="t"/>
          <a:lstStyle/>
          <a:p>
            <a:pPr>
              <a:lnSpc>
                <a:spcPct val="100000"/>
              </a:lnSpc>
            </a:pPr>
            <a:r>
              <a:rPr lang="en-US" sz="2400" b="1" dirty="0">
                <a:solidFill>
                  <a:srgbClr val="000000"/>
                </a:solidFill>
                <a:latin typeface="MiSans" pitchFamily="34" charset="0"/>
                <a:ea typeface="MiSans" pitchFamily="34" charset="-122"/>
                <a:cs typeface="MiSans" pitchFamily="34" charset="-120"/>
              </a:rPr>
              <a:t>Efficient Literature Review</a:t>
            </a:r>
            <a:endParaRPr lang="en-US" sz="1600" dirty="0"/>
          </a:p>
        </p:txBody>
      </p:sp>
      <p:sp>
        <p:nvSpPr>
          <p:cNvPr id="20" name="Text 16"/>
          <p:cNvSpPr/>
          <p:nvPr/>
        </p:nvSpPr>
        <p:spPr>
          <a:xfrm>
            <a:off x="874395" y="2665095"/>
            <a:ext cx="5084445" cy="3124200"/>
          </a:xfrm>
          <a:prstGeom prst="rect">
            <a:avLst/>
          </a:prstGeom>
          <a:noFill/>
          <a:ln/>
        </p:spPr>
        <p:txBody>
          <a:bodyPr wrap="square" lIns="91440" tIns="45720" rIns="91440" bIns="45720" rtlCol="0" anchor="t"/>
          <a:lstStyle/>
          <a:p>
            <a:pPr>
              <a:lnSpc>
                <a:spcPct val="150000"/>
              </a:lnSpc>
            </a:pPr>
            <a:r>
              <a:rPr lang="en-US" sz="1800" dirty="0">
                <a:solidFill>
                  <a:srgbClr val="000000"/>
                </a:solidFill>
                <a:latin typeface="MiSans" pitchFamily="34" charset="0"/>
                <a:ea typeface="MiSans" pitchFamily="34" charset="-122"/>
                <a:cs typeface="MiSans" pitchFamily="34" charset="-120"/>
              </a:rPr>
              <a:t>AI tools like Zotero AI and Connected Papers help students quickly find and summarize relevant academic sources. These tools extract key points, quotes, and citations, accelerating the literature review process and helping students identify research gaps.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00000"/>
      </a:dk2>
      <a:lt2>
        <a:srgbClr val="00007D"/>
      </a:lt2>
      <a:accent1>
        <a:srgbClr val="D3BDA6"/>
      </a:accent1>
      <a:accent2>
        <a:srgbClr val="DBB479"/>
      </a:accent2>
      <a:accent3>
        <a:srgbClr val="AB8A7D"/>
      </a:accent3>
      <a:accent4>
        <a:srgbClr val="2C3741"/>
      </a:accent4>
      <a:accent5>
        <a:srgbClr val="2C3741"/>
      </a:accent5>
      <a:accent6>
        <a:srgbClr val="DBB47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1509</Words>
  <Application>Microsoft Office PowerPoint</Application>
  <PresentationFormat>Widescreen</PresentationFormat>
  <Paragraphs>165</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Students</dc:title>
  <dc:subject>AI for Students</dc:subject>
  <dc:creator>Kimi</dc:creator>
  <cp:lastModifiedBy>Sean</cp:lastModifiedBy>
  <cp:revision>2</cp:revision>
  <dcterms:created xsi:type="dcterms:W3CDTF">2025-12-02T06:49:03Z</dcterms:created>
  <dcterms:modified xsi:type="dcterms:W3CDTF">2025-12-02T06:49:56Z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for Students","ContentProducer":"001191110108MACG2KBH8F10000","ProduceID":"d4n8mef2ekftcs57k1rg","ReservedCode1":"","ContentPropagator":"001191110108MACG2KBH8F20000","PropagateID":"d4n8mef2ekftcs57k1rg","ReservedCode2":""}</vt:lpwstr>
  </property>
</Properties>
</file>